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000000"/>
          </a:solidFill>
        </a:fill>
      </a:tcStyle>
    </a:band2H>
    <a:firstCol>
      <a:tcTxStyle b="on"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000000"/>
          </a:solidFill>
        </a:fill>
      </a:tcStyle>
    </a:lastRow>
    <a:firstRow>
      <a:tcTxStyle b="on" i="off">
        <a:fontRef idx="minor">
          <a:srgbClr val="000000"/>
        </a:fontRef>
        <a:srgbClr val="000000"/>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83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3" name="Shape 103"/>
          <p:cNvSpPr>
            <a:spLocks noGrp="1" noRot="1" noChangeAspect="1"/>
          </p:cNvSpPr>
          <p:nvPr>
            <p:ph type="sldImg"/>
          </p:nvPr>
        </p:nvSpPr>
        <p:spPr>
          <a:xfrm>
            <a:off x="1143000" y="685800"/>
            <a:ext cx="4572000" cy="3429000"/>
          </a:xfrm>
          <a:prstGeom prst="rect">
            <a:avLst/>
          </a:prstGeom>
        </p:spPr>
        <p:txBody>
          <a:bodyPr/>
          <a:lstStyle/>
          <a:p>
            <a:endParaRPr/>
          </a:p>
        </p:txBody>
      </p:sp>
      <p:sp>
        <p:nvSpPr>
          <p:cNvPr id="104" name="Shape 10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Slide 1 master">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lide 10 master">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Slide 11 master">
    <p:spTree>
      <p:nvGrpSpPr>
        <p:cNvPr id="1" name=""/>
        <p:cNvGrpSpPr/>
        <p:nvPr/>
      </p:nvGrpSpPr>
      <p:grpSpPr>
        <a:xfrm>
          <a:off x="0" y="0"/>
          <a:ext cx="0" cy="0"/>
          <a:chOff x="0" y="0"/>
          <a:chExt cx="0" cy="0"/>
        </a:xfrm>
      </p:grpSpPr>
      <p:sp>
        <p:nvSpPr>
          <p:cNvPr id="8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Slide 12 master">
    <p:spTree>
      <p:nvGrpSpPr>
        <p:cNvPr id="1" name=""/>
        <p:cNvGrpSpPr/>
        <p:nvPr/>
      </p:nvGrpSpPr>
      <p:grpSpPr>
        <a:xfrm>
          <a:off x="0" y="0"/>
          <a:ext cx="0" cy="0"/>
          <a:chOff x="0" y="0"/>
          <a:chExt cx="0" cy="0"/>
        </a:xfrm>
      </p:grpSpPr>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DEFAULT">
    <p:bg>
      <p:bgPr>
        <a:solidFill>
          <a:srgbClr val="FFFFFF"/>
        </a:solidFill>
        <a:effectLst/>
      </p:bgPr>
    </p:bg>
    <p:spTree>
      <p:nvGrpSpPr>
        <p:cNvPr id="1" name=""/>
        <p:cNvGrpSpPr/>
        <p:nvPr/>
      </p:nvGrpSpPr>
      <p:grpSpPr>
        <a:xfrm>
          <a:off x="0" y="0"/>
          <a:ext cx="0" cy="0"/>
          <a:chOff x="0" y="0"/>
          <a:chExt cx="0" cy="0"/>
        </a:xfrm>
      </p:grpSpPr>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Slide 2 mas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lide 3 master">
    <p:spTree>
      <p:nvGrpSpPr>
        <p:cNvPr id="1" name=""/>
        <p:cNvGrpSpPr/>
        <p:nvPr/>
      </p:nvGrpSpPr>
      <p:grpSpPr>
        <a:xfrm>
          <a:off x="0" y="0"/>
          <a:ext cx="0" cy="0"/>
          <a:chOff x="0" y="0"/>
          <a:chExt cx="0" cy="0"/>
        </a:xfrm>
      </p:grpSpPr>
      <p:sp>
        <p:nvSpPr>
          <p:cNvPr id="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lide 4 master">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lide 5 master">
    <p:spTree>
      <p:nvGrpSpPr>
        <p:cNvPr id="1" name=""/>
        <p:cNvGrpSpPr/>
        <p:nvPr/>
      </p:nvGrpSpPr>
      <p:grpSpPr>
        <a:xfrm>
          <a:off x="0" y="0"/>
          <a:ext cx="0" cy="0"/>
          <a:chOff x="0" y="0"/>
          <a:chExt cx="0" cy="0"/>
        </a:xfrm>
      </p:grpSpPr>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lide 6 master">
    <p:spTree>
      <p:nvGrpSpPr>
        <p:cNvPr id="1" name=""/>
        <p:cNvGrpSpPr/>
        <p:nvPr/>
      </p:nvGrpSpPr>
      <p:grpSpPr>
        <a:xfrm>
          <a:off x="0" y="0"/>
          <a:ext cx="0" cy="0"/>
          <a:chOff x="0" y="0"/>
          <a:chExt cx="0" cy="0"/>
        </a:xfrm>
      </p:grpSpPr>
      <p:sp>
        <p:nvSpPr>
          <p:cNvPr id="4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lide 7 master">
    <p:spTree>
      <p:nvGrpSpPr>
        <p:cNvPr id="1" name=""/>
        <p:cNvGrpSpPr/>
        <p:nvPr/>
      </p:nvGrpSpPr>
      <p:grpSpPr>
        <a:xfrm>
          <a:off x="0" y="0"/>
          <a:ext cx="0" cy="0"/>
          <a:chOff x="0" y="0"/>
          <a:chExt cx="0" cy="0"/>
        </a:xfrm>
      </p:grpSpPr>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lide 8 master">
    <p:spTree>
      <p:nvGrpSpPr>
        <p:cNvPr id="1" name=""/>
        <p:cNvGrpSpPr/>
        <p:nvPr/>
      </p:nvGrpSpPr>
      <p:grpSpPr>
        <a:xfrm>
          <a:off x="0" y="0"/>
          <a:ext cx="0" cy="0"/>
          <a:chOff x="0" y="0"/>
          <a:chExt cx="0" cy="0"/>
        </a:xfrm>
      </p:grpSpPr>
      <p:sp>
        <p:nvSpPr>
          <p:cNvPr id="6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Slide 9 master">
    <p:spTree>
      <p:nvGrpSpPr>
        <p:cNvPr id="1" name=""/>
        <p:cNvGrpSpPr/>
        <p:nvPr/>
      </p:nvGrpSpPr>
      <p:grpSpPr>
        <a:xfrm>
          <a:off x="0" y="0"/>
          <a:ext cx="0" cy="0"/>
          <a:chOff x="0" y="0"/>
          <a:chExt cx="0" cy="0"/>
        </a:xfrm>
      </p:grpSpPr>
      <p:sp>
        <p:nvSpPr>
          <p:cNvPr id="6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Google Shape;15;p3" descr="Google Shape;15;p3"/>
          <p:cNvPicPr>
            <a:picLocks noChangeAspect="1"/>
          </p:cNvPicPr>
          <p:nvPr/>
        </p:nvPicPr>
        <p:blipFill>
          <a:blip r:embed="rId15"/>
          <a:stretch>
            <a:fillRect/>
          </a:stretch>
        </p:blipFill>
        <p:spPr>
          <a:xfrm>
            <a:off x="0" y="0"/>
            <a:ext cx="14630400" cy="8229600"/>
          </a:xfrm>
          <a:prstGeom prst="rect">
            <a:avLst/>
          </a:prstGeom>
          <a:ln w="12700">
            <a:miter lim="400000"/>
          </a:ln>
        </p:spPr>
      </p:pic>
      <p:sp>
        <p:nvSpPr>
          <p:cNvPr id="3" name="Google Shape;16;p3"/>
          <p:cNvSpPr/>
          <p:nvPr/>
        </p:nvSpPr>
        <p:spPr>
          <a:xfrm>
            <a:off x="0" y="0"/>
            <a:ext cx="14630400" cy="8229600"/>
          </a:xfrm>
          <a:prstGeom prst="rect">
            <a:avLst/>
          </a:prstGeom>
          <a:solidFill>
            <a:srgbClr val="FFFFFF">
              <a:alpha val="74901"/>
            </a:srgbClr>
          </a:solidFill>
          <a:ln w="12700">
            <a:miter lim="400000"/>
          </a:ln>
        </p:spPr>
        <p:txBody>
          <a:bodyPr lIns="0" tIns="0" rIns="0" bIns="0" anchor="ctr"/>
          <a:lstStyle/>
          <a:p>
            <a:endParaRPr/>
          </a:p>
        </p:txBody>
      </p:sp>
      <p:sp>
        <p:nvSpPr>
          <p:cNvPr id="4" name="Title Text"/>
          <p:cNvSpPr txBox="1">
            <a:spLocks noGrp="1"/>
          </p:cNvSpPr>
          <p:nvPr>
            <p:ph type="title"/>
          </p:nvPr>
        </p:nvSpPr>
        <p:spPr>
          <a:xfrm>
            <a:off x="2192020" y="923925"/>
            <a:ext cx="11704320" cy="20021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lstStyle/>
          <a:p>
            <a:r>
              <a:t>Title Text</a:t>
            </a:r>
          </a:p>
        </p:txBody>
      </p:sp>
      <p:sp>
        <p:nvSpPr>
          <p:cNvPr id="5" name="Body Level One…"/>
          <p:cNvSpPr txBox="1">
            <a:spLocks noGrp="1"/>
          </p:cNvSpPr>
          <p:nvPr>
            <p:ph type="body" idx="1"/>
          </p:nvPr>
        </p:nvSpPr>
        <p:spPr>
          <a:xfrm>
            <a:off x="8166100" y="2926079"/>
            <a:ext cx="5730241" cy="53035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10211466" y="7495493"/>
            <a:ext cx="273654" cy="264253"/>
          </a:xfrm>
          <a:prstGeom prst="rect">
            <a:avLst/>
          </a:prstGeom>
          <a:ln w="12700">
            <a:miter lim="400000"/>
          </a:ln>
        </p:spPr>
        <p:txBody>
          <a:bodyPr wrap="none" lIns="45718" tIns="45718" rIns="45718" bIns="45718"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1pPr>
      <a:lvl2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2pPr>
      <a:lvl3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3pPr>
      <a:lvl4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4pPr>
      <a:lvl5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5pPr>
      <a:lvl6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6pPr>
      <a:lvl7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7pPr>
      <a:lvl8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8pPr>
      <a:lvl9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9pPr>
    </p:titleStyle>
    <p:bodyStyle>
      <a:lvl1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1pPr>
      <a:lvl2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2pPr>
      <a:lvl3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3pPr>
      <a:lvl4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4pPr>
      <a:lvl5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5pPr>
      <a:lvl6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6pPr>
      <a:lvl7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7pPr>
      <a:lvl8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8pPr>
      <a:lvl9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Google Shape;65;p15"/>
          <p:cNvSpPr txBox="1"/>
          <p:nvPr/>
        </p:nvSpPr>
        <p:spPr>
          <a:xfrm>
            <a:off x="531613" y="2673334"/>
            <a:ext cx="7556422" cy="13765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5806"/>
              </a:lnSpc>
              <a:defRPr sz="4000" b="1">
                <a:latin typeface="Petrona"/>
                <a:ea typeface="Petrona"/>
                <a:cs typeface="Petrona"/>
                <a:sym typeface="Petrona"/>
              </a:defRPr>
            </a:lvl1pPr>
          </a:lstStyle>
          <a:p>
            <a:r>
              <a:t>Automated Monitoring System for Machines lab</a:t>
            </a:r>
          </a:p>
        </p:txBody>
      </p:sp>
      <p:sp>
        <p:nvSpPr>
          <p:cNvPr id="107" name="Google Shape;66;p15"/>
          <p:cNvSpPr txBox="1"/>
          <p:nvPr/>
        </p:nvSpPr>
        <p:spPr>
          <a:xfrm>
            <a:off x="531613" y="4265597"/>
            <a:ext cx="75564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2857"/>
              </a:lnSpc>
              <a:defRPr sz="1700">
                <a:solidFill>
                  <a:srgbClr val="272525"/>
                </a:solidFill>
                <a:latin typeface="Inter"/>
                <a:ea typeface="Inter"/>
                <a:cs typeface="Inter"/>
                <a:sym typeface="Inter"/>
              </a:defRPr>
            </a:lvl1pPr>
          </a:lstStyle>
          <a:p>
            <a:r>
              <a:t>Enhancing lab efficiency, safety, and learning through real-time data.</a:t>
            </a:r>
          </a:p>
        </p:txBody>
      </p:sp>
      <p:sp>
        <p:nvSpPr>
          <p:cNvPr id="108" name="Google Shape;67;p15"/>
          <p:cNvSpPr txBox="1"/>
          <p:nvPr/>
        </p:nvSpPr>
        <p:spPr>
          <a:xfrm>
            <a:off x="531613" y="4605684"/>
            <a:ext cx="75564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2857"/>
              </a:lnSpc>
              <a:defRPr sz="1700">
                <a:solidFill>
                  <a:srgbClr val="272525"/>
                </a:solidFill>
                <a:latin typeface="Inter"/>
                <a:ea typeface="Inter"/>
                <a:cs typeface="Inter"/>
                <a:sym typeface="Inter"/>
              </a:defRPr>
            </a:lvl1pPr>
          </a:lstStyle>
          <a:p>
            <a:r>
              <a:t>By</a:t>
            </a:r>
          </a:p>
        </p:txBody>
      </p:sp>
      <p:sp>
        <p:nvSpPr>
          <p:cNvPr id="109" name="Google Shape;68;p15"/>
          <p:cNvSpPr txBox="1"/>
          <p:nvPr/>
        </p:nvSpPr>
        <p:spPr>
          <a:xfrm>
            <a:off x="766159" y="5353401"/>
            <a:ext cx="7556422" cy="3774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b="1">
                <a:solidFill>
                  <a:srgbClr val="272525"/>
                </a:solidFill>
                <a:latin typeface="Inter"/>
                <a:ea typeface="Inter"/>
                <a:cs typeface="Inter"/>
                <a:sym typeface="Inter"/>
              </a:defRPr>
            </a:lvl1pPr>
          </a:lstStyle>
          <a:p>
            <a:pPr marL="0" indent="0">
              <a:buNone/>
            </a:pPr>
            <a:endParaRPr dirty="0"/>
          </a:p>
        </p:txBody>
      </p:sp>
      <p:sp>
        <p:nvSpPr>
          <p:cNvPr id="110" name="Google Shape;69;p15"/>
          <p:cNvSpPr txBox="1"/>
          <p:nvPr/>
        </p:nvSpPr>
        <p:spPr>
          <a:xfrm>
            <a:off x="766159" y="5722971"/>
            <a:ext cx="7556422" cy="4439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b="1">
                <a:solidFill>
                  <a:srgbClr val="272525"/>
                </a:solidFill>
                <a:latin typeface="Inter"/>
                <a:ea typeface="Inter"/>
                <a:cs typeface="Inter"/>
                <a:sym typeface="Inter"/>
              </a:defRPr>
            </a:lvl1pPr>
          </a:lstStyle>
          <a:p>
            <a:r>
              <a:rPr sz="2000" dirty="0"/>
              <a:t>Vijay Kumar Meena - 22BEE0348</a:t>
            </a:r>
          </a:p>
        </p:txBody>
      </p:sp>
      <p:sp>
        <p:nvSpPr>
          <p:cNvPr id="111" name="Google Shape;70;p15"/>
          <p:cNvSpPr txBox="1"/>
          <p:nvPr/>
        </p:nvSpPr>
        <p:spPr>
          <a:xfrm>
            <a:off x="766159" y="6092542"/>
            <a:ext cx="7556422" cy="3774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b="1">
                <a:solidFill>
                  <a:srgbClr val="272525"/>
                </a:solidFill>
                <a:latin typeface="Inter"/>
                <a:ea typeface="Inter"/>
                <a:cs typeface="Inter"/>
                <a:sym typeface="Inter"/>
              </a:defRPr>
            </a:lvl1pPr>
          </a:lstStyle>
          <a:p>
            <a:pPr marL="0" indent="0">
              <a:buNone/>
            </a:pPr>
            <a:endParaRPr dirty="0"/>
          </a:p>
        </p:txBody>
      </p:sp>
      <p:sp>
        <p:nvSpPr>
          <p:cNvPr id="112" name="Google Shape;71;p15"/>
          <p:cNvSpPr txBox="1"/>
          <p:nvPr/>
        </p:nvSpPr>
        <p:spPr>
          <a:xfrm>
            <a:off x="365515" y="6577574"/>
            <a:ext cx="75564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2857"/>
              </a:lnSpc>
              <a:defRPr sz="1700">
                <a:solidFill>
                  <a:srgbClr val="272525"/>
                </a:solidFill>
                <a:latin typeface="Inter"/>
                <a:ea typeface="Inter"/>
                <a:cs typeface="Inter"/>
                <a:sym typeface="Inter"/>
              </a:defRPr>
            </a:lvl1pPr>
          </a:lstStyle>
          <a:p>
            <a:r>
              <a:t> Under the guidance of :</a:t>
            </a:r>
          </a:p>
        </p:txBody>
      </p:sp>
      <p:sp>
        <p:nvSpPr>
          <p:cNvPr id="113" name="Google Shape;72;p15"/>
          <p:cNvSpPr txBox="1"/>
          <p:nvPr/>
        </p:nvSpPr>
        <p:spPr>
          <a:xfrm>
            <a:off x="365515" y="6910957"/>
            <a:ext cx="7556422" cy="7678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900" b="1">
                <a:solidFill>
                  <a:srgbClr val="272525"/>
                </a:solidFill>
                <a:latin typeface="Inter"/>
                <a:ea typeface="Inter"/>
                <a:cs typeface="Inter"/>
                <a:sym typeface="Inter"/>
              </a:defRPr>
            </a:pPr>
            <a:r>
              <a:t>Prof. Sri Hari Mandava </a:t>
            </a:r>
            <a:r>
              <a:rPr b="0"/>
              <a:t>Associate Professor Sr. School of </a:t>
            </a:r>
          </a:p>
          <a:p>
            <a:pPr>
              <a:lnSpc>
                <a:spcPct val="162857"/>
              </a:lnSpc>
              <a:defRPr sz="1900" b="1">
                <a:solidFill>
                  <a:srgbClr val="272525"/>
                </a:solidFill>
                <a:latin typeface="Inter"/>
                <a:ea typeface="Inter"/>
                <a:cs typeface="Inter"/>
                <a:sym typeface="Inter"/>
              </a:defRPr>
            </a:pPr>
            <a:r>
              <a:rPr b="0"/>
              <a:t>Computer Science and Engineering</a:t>
            </a:r>
          </a:p>
        </p:txBody>
      </p:sp>
      <p:pic>
        <p:nvPicPr>
          <p:cNvPr id="114" name="vitlogo2.png" descr="vitlogo2.png"/>
          <p:cNvPicPr>
            <a:picLocks noChangeAspect="1"/>
          </p:cNvPicPr>
          <p:nvPr/>
        </p:nvPicPr>
        <p:blipFill>
          <a:blip r:embed="rId2"/>
          <a:stretch>
            <a:fillRect/>
          </a:stretch>
        </p:blipFill>
        <p:spPr>
          <a:xfrm>
            <a:off x="75804" y="-1158643"/>
            <a:ext cx="7804906" cy="5524613"/>
          </a:xfrm>
          <a:prstGeom prst="rect">
            <a:avLst/>
          </a:prstGeom>
          <a:ln w="12700">
            <a:miter lim="400000"/>
          </a:ln>
        </p:spPr>
      </p:pic>
      <p:pic>
        <p:nvPicPr>
          <p:cNvPr id="115" name="IMG_20250908_101052134~2.jpg" descr="IMG_20250908_101052134~2.jpg"/>
          <p:cNvPicPr>
            <a:picLocks noChangeAspect="1"/>
          </p:cNvPicPr>
          <p:nvPr/>
        </p:nvPicPr>
        <p:blipFill>
          <a:blip r:embed="rId3"/>
          <a:stretch>
            <a:fillRect/>
          </a:stretch>
        </p:blipFill>
        <p:spPr>
          <a:xfrm>
            <a:off x="8095963" y="604000"/>
            <a:ext cx="6335590" cy="6665387"/>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Google Shape;248;p25"/>
          <p:cNvSpPr txBox="1"/>
          <p:nvPr/>
        </p:nvSpPr>
        <p:spPr>
          <a:xfrm>
            <a:off x="723542" y="570190"/>
            <a:ext cx="7731429"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5000"/>
              </a:lnSpc>
              <a:defRPr sz="3400" b="1">
                <a:latin typeface="Petrona"/>
                <a:ea typeface="Petrona"/>
                <a:cs typeface="Petrona"/>
                <a:sym typeface="Petrona"/>
              </a:defRPr>
            </a:lvl1pPr>
          </a:lstStyle>
          <a:p>
            <a:r>
              <a:t>Current Status &amp; Future Impact</a:t>
            </a:r>
          </a:p>
        </p:txBody>
      </p:sp>
      <p:sp>
        <p:nvSpPr>
          <p:cNvPr id="243" name="Google Shape;249;p25"/>
          <p:cNvSpPr txBox="1"/>
          <p:nvPr/>
        </p:nvSpPr>
        <p:spPr>
          <a:xfrm>
            <a:off x="723542" y="1552097"/>
            <a:ext cx="2713554" cy="317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6190"/>
              </a:lnSpc>
              <a:defRPr sz="2100" b="1">
                <a:latin typeface="Petrona"/>
                <a:ea typeface="Petrona"/>
                <a:cs typeface="Petrona"/>
                <a:sym typeface="Petrona"/>
              </a:defRPr>
            </a:lvl1pPr>
          </a:lstStyle>
          <a:p>
            <a:r>
              <a:t>Current Status</a:t>
            </a:r>
          </a:p>
        </p:txBody>
      </p:sp>
      <p:sp>
        <p:nvSpPr>
          <p:cNvPr id="244" name="Google Shape;250;p25"/>
          <p:cNvSpPr/>
          <p:nvPr/>
        </p:nvSpPr>
        <p:spPr>
          <a:xfrm>
            <a:off x="723541" y="2123718"/>
            <a:ext cx="6339485" cy="2208492"/>
          </a:xfrm>
          <a:prstGeom prst="roundRect">
            <a:avLst>
              <a:gd name="adj" fmla="val 3932"/>
            </a:avLst>
          </a:prstGeom>
          <a:solidFill>
            <a:srgbClr val="B6FCB8"/>
          </a:solidFill>
          <a:ln w="12700">
            <a:miter lim="400000"/>
          </a:ln>
        </p:spPr>
        <p:txBody>
          <a:bodyPr lIns="0" tIns="0" rIns="0" bIns="0" anchor="ctr"/>
          <a:lstStyle/>
          <a:p>
            <a:endParaRPr/>
          </a:p>
        </p:txBody>
      </p:sp>
      <p:pic>
        <p:nvPicPr>
          <p:cNvPr id="245" name="Google Shape;251;p25" descr="Google Shape;251;p25"/>
          <p:cNvPicPr>
            <a:picLocks noChangeAspect="1"/>
          </p:cNvPicPr>
          <p:nvPr/>
        </p:nvPicPr>
        <p:blipFill>
          <a:blip r:embed="rId2"/>
          <a:stretch>
            <a:fillRect/>
          </a:stretch>
        </p:blipFill>
        <p:spPr>
          <a:xfrm>
            <a:off x="930234" y="2437446"/>
            <a:ext cx="258368" cy="206695"/>
          </a:xfrm>
          <a:prstGeom prst="rect">
            <a:avLst/>
          </a:prstGeom>
          <a:ln w="12700">
            <a:miter lim="400000"/>
          </a:ln>
        </p:spPr>
      </p:pic>
      <p:sp>
        <p:nvSpPr>
          <p:cNvPr id="246" name="Google Shape;252;p25"/>
          <p:cNvSpPr txBox="1"/>
          <p:nvPr/>
        </p:nvSpPr>
        <p:spPr>
          <a:xfrm>
            <a:off x="1395293" y="2382083"/>
            <a:ext cx="5461040" cy="1562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500"/>
              </a:lnSpc>
              <a:defRPr sz="1600">
                <a:latin typeface="Inter"/>
                <a:ea typeface="Inter"/>
                <a:cs typeface="Inter"/>
                <a:sym typeface="Inter"/>
              </a:defRPr>
            </a:pPr>
            <a:r>
              <a:t>✅</a:t>
            </a:r>
            <a:r>
              <a:rPr b="1"/>
              <a:t> Data Acquisition &amp; Basic Plotting Operational</a:t>
            </a:r>
            <a:r>
              <a:t> We have successfully demonstrated data logging from simple circuits and can generate preliminary graphs using Python. This validates the core technical approach.</a:t>
            </a:r>
          </a:p>
        </p:txBody>
      </p:sp>
      <p:sp>
        <p:nvSpPr>
          <p:cNvPr id="247" name="Google Shape;253;p25"/>
          <p:cNvSpPr/>
          <p:nvPr/>
        </p:nvSpPr>
        <p:spPr>
          <a:xfrm>
            <a:off x="723541" y="4564736"/>
            <a:ext cx="6339485" cy="2862145"/>
          </a:xfrm>
          <a:prstGeom prst="roundRect">
            <a:avLst>
              <a:gd name="adj" fmla="val 3034"/>
            </a:avLst>
          </a:prstGeom>
          <a:solidFill>
            <a:srgbClr val="B6D6FC"/>
          </a:solidFill>
          <a:ln w="12700">
            <a:miter lim="400000"/>
          </a:ln>
        </p:spPr>
        <p:txBody>
          <a:bodyPr lIns="0" tIns="0" rIns="0" bIns="0" anchor="ctr"/>
          <a:lstStyle/>
          <a:p>
            <a:endParaRPr/>
          </a:p>
        </p:txBody>
      </p:sp>
      <p:pic>
        <p:nvPicPr>
          <p:cNvPr id="248" name="Google Shape;254;p25" descr="Google Shape;254;p25"/>
          <p:cNvPicPr>
            <a:picLocks noChangeAspect="1"/>
          </p:cNvPicPr>
          <p:nvPr/>
        </p:nvPicPr>
        <p:blipFill>
          <a:blip r:embed="rId3"/>
          <a:stretch>
            <a:fillRect/>
          </a:stretch>
        </p:blipFill>
        <p:spPr>
          <a:xfrm>
            <a:off x="930234" y="4878466"/>
            <a:ext cx="258368" cy="206695"/>
          </a:xfrm>
          <a:prstGeom prst="rect">
            <a:avLst/>
          </a:prstGeom>
          <a:ln w="12700">
            <a:miter lim="400000"/>
          </a:ln>
        </p:spPr>
      </p:pic>
      <p:sp>
        <p:nvSpPr>
          <p:cNvPr id="249" name="Google Shape;255;p25"/>
          <p:cNvSpPr txBox="1"/>
          <p:nvPr/>
        </p:nvSpPr>
        <p:spPr>
          <a:xfrm>
            <a:off x="1395293" y="4823102"/>
            <a:ext cx="5461040" cy="22018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500"/>
              </a:lnSpc>
              <a:defRPr sz="1600" b="1">
                <a:latin typeface="Inter"/>
                <a:ea typeface="Inter"/>
                <a:cs typeface="Inter"/>
                <a:sym typeface="Inter"/>
              </a:defRPr>
            </a:pPr>
            <a:r>
              <a:t>Further : </a:t>
            </a:r>
            <a:r>
              <a:rPr b="0"/>
              <a:t>We need to make power calculations, different options for graphing the values that we have got and then further update the GUI accordingly, and then move to procurement of ESP32 boards, which will enable more robust data handling, Wi-Fi capabilities, and direct integration with lab workbenches.</a:t>
            </a:r>
          </a:p>
        </p:txBody>
      </p:sp>
      <p:sp>
        <p:nvSpPr>
          <p:cNvPr id="250" name="Google Shape;256;p25"/>
          <p:cNvSpPr txBox="1"/>
          <p:nvPr/>
        </p:nvSpPr>
        <p:spPr>
          <a:xfrm>
            <a:off x="7574994" y="1552097"/>
            <a:ext cx="2713555" cy="317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6190"/>
              </a:lnSpc>
              <a:defRPr sz="2100" b="1">
                <a:latin typeface="Petrona"/>
                <a:ea typeface="Petrona"/>
                <a:cs typeface="Petrona"/>
                <a:sym typeface="Petrona"/>
              </a:defRPr>
            </a:lvl1pPr>
          </a:lstStyle>
          <a:p>
            <a:r>
              <a:t>Anticipated Impact</a:t>
            </a:r>
          </a:p>
        </p:txBody>
      </p:sp>
      <p:sp>
        <p:nvSpPr>
          <p:cNvPr id="251" name="Google Shape;257;p25"/>
          <p:cNvSpPr txBox="1"/>
          <p:nvPr/>
        </p:nvSpPr>
        <p:spPr>
          <a:xfrm>
            <a:off x="7574994" y="2097881"/>
            <a:ext cx="6339485" cy="24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500"/>
              </a:lnSpc>
              <a:defRPr sz="1600" b="1">
                <a:solidFill>
                  <a:srgbClr val="272525"/>
                </a:solidFill>
                <a:latin typeface="Inter"/>
                <a:ea typeface="Inter"/>
                <a:cs typeface="Inter"/>
                <a:sym typeface="Inter"/>
              </a:defRPr>
            </a:pPr>
            <a:r>
              <a:t>Cost Savings:</a:t>
            </a:r>
            <a:r>
              <a:rPr b="0"/>
              <a:t> Eliminates expensive software licenses.</a:t>
            </a:r>
          </a:p>
        </p:txBody>
      </p:sp>
      <p:sp>
        <p:nvSpPr>
          <p:cNvPr id="252" name="Google Shape;258;p25"/>
          <p:cNvSpPr txBox="1"/>
          <p:nvPr/>
        </p:nvSpPr>
        <p:spPr>
          <a:xfrm>
            <a:off x="7574994" y="2500789"/>
            <a:ext cx="6339485" cy="6334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500"/>
              </a:lnSpc>
              <a:defRPr sz="1600" b="1">
                <a:solidFill>
                  <a:srgbClr val="272525"/>
                </a:solidFill>
                <a:latin typeface="Inter"/>
                <a:ea typeface="Inter"/>
                <a:cs typeface="Inter"/>
                <a:sym typeface="Inter"/>
              </a:defRPr>
            </a:pPr>
            <a:r>
              <a:t>Enhanced Learning:</a:t>
            </a:r>
            <a:r>
              <a:rPr b="0"/>
              <a:t> Provides students with real-time feedback and hands-on experience with data analysis.</a:t>
            </a:r>
          </a:p>
        </p:txBody>
      </p:sp>
      <p:sp>
        <p:nvSpPr>
          <p:cNvPr id="253" name="Google Shape;259;p25"/>
          <p:cNvSpPr txBox="1"/>
          <p:nvPr/>
        </p:nvSpPr>
        <p:spPr>
          <a:xfrm>
            <a:off x="7574994" y="3234333"/>
            <a:ext cx="6339485" cy="6334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500"/>
              </a:lnSpc>
              <a:defRPr sz="1600" b="1">
                <a:solidFill>
                  <a:srgbClr val="272525"/>
                </a:solidFill>
                <a:latin typeface="Inter"/>
                <a:ea typeface="Inter"/>
                <a:cs typeface="Inter"/>
                <a:sym typeface="Inter"/>
              </a:defRPr>
            </a:pPr>
            <a:r>
              <a:t>Improved Safety:</a:t>
            </a:r>
            <a:r>
              <a:rPr b="0"/>
              <a:t> Enables continuous monitoring of machine parameters, potentially preventing overloads.</a:t>
            </a:r>
          </a:p>
        </p:txBody>
      </p:sp>
      <p:sp>
        <p:nvSpPr>
          <p:cNvPr id="254" name="Google Shape;260;p25"/>
          <p:cNvSpPr txBox="1"/>
          <p:nvPr/>
        </p:nvSpPr>
        <p:spPr>
          <a:xfrm>
            <a:off x="7574994" y="3967877"/>
            <a:ext cx="6339485" cy="6334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500"/>
              </a:lnSpc>
              <a:defRPr sz="1600" b="1">
                <a:solidFill>
                  <a:srgbClr val="272525"/>
                </a:solidFill>
                <a:latin typeface="Inter"/>
                <a:ea typeface="Inter"/>
                <a:cs typeface="Inter"/>
                <a:sym typeface="Inter"/>
              </a:defRPr>
            </a:pPr>
            <a:r>
              <a:t>Research Opportunities:</a:t>
            </a:r>
            <a:r>
              <a:rPr b="0"/>
              <a:t> The open-source nature allows for future expansion and customisation for advanced research.</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Google Shape;248;p25"/>
          <p:cNvSpPr txBox="1"/>
          <p:nvPr/>
        </p:nvSpPr>
        <p:spPr>
          <a:xfrm>
            <a:off x="723542" y="570190"/>
            <a:ext cx="7731429"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5000"/>
              </a:lnSpc>
              <a:defRPr sz="3400" b="1">
                <a:latin typeface="Petrona"/>
                <a:ea typeface="Petrona"/>
                <a:cs typeface="Petrona"/>
                <a:sym typeface="Petrona"/>
              </a:defRPr>
            </a:lvl1pPr>
          </a:lstStyle>
          <a:p>
            <a:r>
              <a:t>Current Status (continued)</a:t>
            </a:r>
          </a:p>
        </p:txBody>
      </p:sp>
      <p:sp>
        <p:nvSpPr>
          <p:cNvPr id="257" name="Google Shape;250;p25"/>
          <p:cNvSpPr/>
          <p:nvPr/>
        </p:nvSpPr>
        <p:spPr>
          <a:xfrm>
            <a:off x="675053" y="1142831"/>
            <a:ext cx="6436462" cy="3771186"/>
          </a:xfrm>
          <a:prstGeom prst="roundRect">
            <a:avLst>
              <a:gd name="adj" fmla="val 2338"/>
            </a:avLst>
          </a:prstGeom>
          <a:solidFill>
            <a:srgbClr val="B6FCB8"/>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p>
            <a:pPr>
              <a:defRPr sz="2200"/>
            </a:pPr>
            <a:r>
              <a:t>So this is how our prototype looks like, we have used the following</a:t>
            </a:r>
          </a:p>
          <a:p>
            <a:pPr marL="187157" indent="-187157">
              <a:buSzPct val="100000"/>
              <a:buAutoNum type="arabicPeriod"/>
              <a:defRPr sz="2200" b="1"/>
            </a:pPr>
            <a:r>
              <a:t>DC Voltage Source</a:t>
            </a:r>
          </a:p>
          <a:p>
            <a:pPr marL="187157" indent="-187157">
              <a:buSzPct val="100000"/>
              <a:buAutoNum type="arabicPeriod"/>
              <a:defRPr sz="2200" b="1"/>
            </a:pPr>
            <a:r>
              <a:t>Arduino</a:t>
            </a:r>
          </a:p>
          <a:p>
            <a:pPr marL="187157" indent="-187157">
              <a:buSzPct val="100000"/>
              <a:buAutoNum type="arabicPeriod"/>
              <a:defRPr sz="2200" b="1"/>
            </a:pPr>
            <a:r>
              <a:t>Some Connecting Wires</a:t>
            </a:r>
          </a:p>
          <a:p>
            <a:pPr marL="187157" indent="-187157">
              <a:buSzPct val="100000"/>
              <a:buAutoNum type="arabicPeriod"/>
              <a:defRPr sz="2200" b="1"/>
            </a:pPr>
            <a:r>
              <a:t>Breadboard</a:t>
            </a:r>
          </a:p>
          <a:p>
            <a:pPr marL="187157" indent="-187157">
              <a:buSzPct val="100000"/>
              <a:buAutoNum type="arabicPeriod"/>
              <a:defRPr sz="2200" b="1"/>
            </a:pPr>
            <a:r>
              <a:t>Arduino Code</a:t>
            </a:r>
          </a:p>
          <a:p>
            <a:pPr marL="187157" indent="-187157">
              <a:buSzPct val="100000"/>
              <a:buAutoNum type="arabicPeriod"/>
              <a:defRPr sz="2200" b="1"/>
            </a:pPr>
            <a:r>
              <a:t>Python gui</a:t>
            </a:r>
          </a:p>
          <a:p>
            <a:pPr marL="187157" indent="-187157">
              <a:buSzPct val="100000"/>
              <a:buAutoNum type="arabicPeriod"/>
              <a:defRPr sz="2200" b="1"/>
            </a:pPr>
            <a:r>
              <a:t>Voltage Sensor</a:t>
            </a:r>
          </a:p>
          <a:p>
            <a:pPr marL="187157" indent="-187157">
              <a:buSzPct val="100000"/>
              <a:buAutoNum type="arabicPeriod"/>
              <a:defRPr sz="2200" b="1"/>
            </a:pPr>
            <a:r>
              <a:t>Current Sensor</a:t>
            </a:r>
          </a:p>
        </p:txBody>
      </p:sp>
      <p:sp>
        <p:nvSpPr>
          <p:cNvPr id="258" name="Google Shape;253;p25"/>
          <p:cNvSpPr/>
          <p:nvPr/>
        </p:nvSpPr>
        <p:spPr>
          <a:xfrm>
            <a:off x="723541" y="5433858"/>
            <a:ext cx="6339485" cy="2048284"/>
          </a:xfrm>
          <a:prstGeom prst="roundRect">
            <a:avLst>
              <a:gd name="adj" fmla="val 4240"/>
            </a:avLst>
          </a:prstGeom>
          <a:solidFill>
            <a:srgbClr val="B6D6FC"/>
          </a:solidFill>
          <a:ln w="12700">
            <a:miter lim="400000"/>
          </a:ln>
        </p:spPr>
        <p:txBody>
          <a:bodyPr lIns="0" tIns="0" rIns="0" bIns="0" anchor="ctr"/>
          <a:lstStyle/>
          <a:p>
            <a:endParaRPr/>
          </a:p>
        </p:txBody>
      </p:sp>
      <p:pic>
        <p:nvPicPr>
          <p:cNvPr id="259" name="IMG_20250908_093030331.jpg" descr="IMG_20250908_093030331.jpg"/>
          <p:cNvPicPr>
            <a:picLocks noChangeAspect="1"/>
          </p:cNvPicPr>
          <p:nvPr/>
        </p:nvPicPr>
        <p:blipFill>
          <a:blip r:embed="rId2"/>
          <a:stretch>
            <a:fillRect/>
          </a:stretch>
        </p:blipFill>
        <p:spPr>
          <a:xfrm>
            <a:off x="8458293" y="249380"/>
            <a:ext cx="5820868" cy="7730840"/>
          </a:xfrm>
          <a:prstGeom prst="rect">
            <a:avLst/>
          </a:prstGeom>
          <a:ln w="12700">
            <a:miter lim="400000"/>
          </a:ln>
        </p:spPr>
      </p:pic>
      <p:sp>
        <p:nvSpPr>
          <p:cNvPr id="260" name="We have a functional data acquisition circuit has been built…"/>
          <p:cNvSpPr txBox="1"/>
          <p:nvPr/>
        </p:nvSpPr>
        <p:spPr>
          <a:xfrm>
            <a:off x="865708" y="5626419"/>
            <a:ext cx="4910077" cy="213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defTabSz="457200">
              <a:spcBef>
                <a:spcPts val="1200"/>
              </a:spcBef>
              <a:defRPr sz="1500" b="1">
                <a:latin typeface="Times Roman"/>
                <a:ea typeface="Times Roman"/>
                <a:cs typeface="Times Roman"/>
                <a:sym typeface="Times Roman"/>
              </a:defRPr>
            </a:pPr>
            <a:r>
              <a:t>We have a functional data acquisition circuit has been built </a:t>
            </a:r>
          </a:p>
          <a:p>
            <a:pPr defTabSz="457200">
              <a:spcBef>
                <a:spcPts val="1200"/>
              </a:spcBef>
              <a:defRPr sz="1500" b="1">
                <a:latin typeface="Times Roman"/>
                <a:ea typeface="Times Roman"/>
                <a:cs typeface="Times Roman"/>
                <a:sym typeface="Times Roman"/>
              </a:defRPr>
            </a:pPr>
            <a:r>
              <a:t>using an Arduino Uno and a voltage sensor. </a:t>
            </a:r>
          </a:p>
          <a:p>
            <a:pPr defTabSz="457200">
              <a:spcBef>
                <a:spcPts val="1200"/>
              </a:spcBef>
              <a:defRPr sz="1500" b="1">
                <a:latin typeface="Times Roman"/>
                <a:ea typeface="Times Roman"/>
                <a:cs typeface="Times Roman"/>
                <a:sym typeface="Times Roman"/>
              </a:defRPr>
            </a:pPr>
            <a:r>
              <a:t>A user-friendly desktop application has been developed in</a:t>
            </a:r>
          </a:p>
          <a:p>
            <a:pPr defTabSz="457200">
              <a:spcBef>
                <a:spcPts val="1200"/>
              </a:spcBef>
              <a:defRPr sz="1500" b="1">
                <a:latin typeface="Times Roman"/>
                <a:ea typeface="Times Roman"/>
                <a:cs typeface="Times Roman"/>
                <a:sym typeface="Times Roman"/>
              </a:defRPr>
            </a:pPr>
            <a:r>
              <a:t> Python with an interactive interface for experiment control.</a:t>
            </a:r>
          </a:p>
          <a:p>
            <a:pPr defTabSz="457200">
              <a:spcBef>
                <a:spcPts val="1200"/>
              </a:spcBef>
              <a:defRPr sz="1500" b="1">
                <a:latin typeface="Times Roman"/>
                <a:ea typeface="Times Roman"/>
                <a:cs typeface="Times Roman"/>
                <a:sym typeface="Times Roman"/>
              </a:defRPr>
            </a:pPr>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Google Shape;266;p26"/>
          <p:cNvSpPr txBox="1"/>
          <p:nvPr/>
        </p:nvSpPr>
        <p:spPr>
          <a:xfrm>
            <a:off x="793805" y="658299"/>
            <a:ext cx="7977600"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4000"/>
              </a:lnSpc>
              <a:defRPr sz="3700" b="1">
                <a:latin typeface="Petrona"/>
                <a:ea typeface="Petrona"/>
                <a:cs typeface="Petrona"/>
                <a:sym typeface="Petrona"/>
              </a:defRPr>
            </a:lvl1pPr>
          </a:lstStyle>
          <a:p>
            <a:r>
              <a:t>Conclusion &amp; References</a:t>
            </a:r>
          </a:p>
        </p:txBody>
      </p:sp>
      <p:sp>
        <p:nvSpPr>
          <p:cNvPr id="263" name="Google Shape;267;p26"/>
          <p:cNvSpPr txBox="1"/>
          <p:nvPr/>
        </p:nvSpPr>
        <p:spPr>
          <a:xfrm>
            <a:off x="793790" y="1707356"/>
            <a:ext cx="13042822"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2857"/>
              </a:lnSpc>
              <a:defRPr sz="1700">
                <a:solidFill>
                  <a:srgbClr val="272525"/>
                </a:solidFill>
                <a:latin typeface="Inter"/>
                <a:ea typeface="Inter"/>
                <a:cs typeface="Inter"/>
                <a:sym typeface="Inter"/>
              </a:defRPr>
            </a:lvl1pPr>
          </a:lstStyle>
          <a:p>
            <a:r>
              <a:t>The automated monitoring system project promises a significant upgrade to the DC/AC Machine Laboratory, providing a modern, cost-effective, and educational tool for future engineering students.</a:t>
            </a:r>
          </a:p>
        </p:txBody>
      </p:sp>
      <p:sp>
        <p:nvSpPr>
          <p:cNvPr id="264" name="Google Shape;268;p26"/>
          <p:cNvSpPr txBox="1"/>
          <p:nvPr/>
        </p:nvSpPr>
        <p:spPr>
          <a:xfrm>
            <a:off x="793790" y="2773321"/>
            <a:ext cx="3572470" cy="431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5000"/>
              </a:lnSpc>
              <a:defRPr sz="2800" b="1">
                <a:latin typeface="Petrona"/>
                <a:ea typeface="Petrona"/>
                <a:cs typeface="Petrona"/>
                <a:sym typeface="Petrona"/>
              </a:defRPr>
            </a:lvl1pPr>
          </a:lstStyle>
          <a:p>
            <a:r>
              <a:t>Key Takeaways:</a:t>
            </a:r>
          </a:p>
        </p:txBody>
      </p:sp>
      <p:sp>
        <p:nvSpPr>
          <p:cNvPr id="265" name="Google Shape;269;p26"/>
          <p:cNvSpPr/>
          <p:nvPr/>
        </p:nvSpPr>
        <p:spPr>
          <a:xfrm>
            <a:off x="793790" y="3560088"/>
            <a:ext cx="4196358" cy="1194675"/>
          </a:xfrm>
          <a:prstGeom prst="roundRect">
            <a:avLst>
              <a:gd name="adj" fmla="val 45568"/>
            </a:avLst>
          </a:prstGeom>
          <a:solidFill>
            <a:srgbClr val="224435"/>
          </a:solidFill>
          <a:ln>
            <a:solidFill>
              <a:srgbClr val="3B5D4E"/>
            </a:solidFill>
          </a:ln>
        </p:spPr>
        <p:txBody>
          <a:bodyPr lIns="0" tIns="0" rIns="0" bIns="0" anchor="ctr"/>
          <a:lstStyle/>
          <a:p>
            <a:endParaRPr/>
          </a:p>
        </p:txBody>
      </p:sp>
      <p:sp>
        <p:nvSpPr>
          <p:cNvPr id="266" name="Google Shape;270;p26"/>
          <p:cNvSpPr txBox="1"/>
          <p:nvPr/>
        </p:nvSpPr>
        <p:spPr>
          <a:xfrm>
            <a:off x="1028223" y="3794521"/>
            <a:ext cx="3727491"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2857"/>
              </a:lnSpc>
              <a:defRPr sz="1700" b="1">
                <a:solidFill>
                  <a:srgbClr val="F9F4BE"/>
                </a:solidFill>
                <a:latin typeface="Inter"/>
                <a:ea typeface="Inter"/>
                <a:cs typeface="Inter"/>
                <a:sym typeface="Inter"/>
              </a:defRPr>
            </a:lvl1pPr>
          </a:lstStyle>
          <a:p>
            <a:r>
              <a:t>Open-source solution for cost-efficiency.</a:t>
            </a:r>
          </a:p>
        </p:txBody>
      </p:sp>
      <p:sp>
        <p:nvSpPr>
          <p:cNvPr id="267" name="Google Shape;271;p26"/>
          <p:cNvSpPr/>
          <p:nvPr/>
        </p:nvSpPr>
        <p:spPr>
          <a:xfrm>
            <a:off x="5216962" y="3560088"/>
            <a:ext cx="4196358" cy="1194675"/>
          </a:xfrm>
          <a:prstGeom prst="roundRect">
            <a:avLst>
              <a:gd name="adj" fmla="val 45568"/>
            </a:avLst>
          </a:prstGeom>
          <a:solidFill>
            <a:srgbClr val="224435"/>
          </a:solidFill>
          <a:ln>
            <a:solidFill>
              <a:srgbClr val="3B5D4E"/>
            </a:solidFill>
          </a:ln>
        </p:spPr>
        <p:txBody>
          <a:bodyPr lIns="0" tIns="0" rIns="0" bIns="0" anchor="ctr"/>
          <a:lstStyle/>
          <a:p>
            <a:endParaRPr/>
          </a:p>
        </p:txBody>
      </p:sp>
      <p:sp>
        <p:nvSpPr>
          <p:cNvPr id="268" name="Google Shape;272;p26"/>
          <p:cNvSpPr txBox="1"/>
          <p:nvPr/>
        </p:nvSpPr>
        <p:spPr>
          <a:xfrm>
            <a:off x="5451395" y="3794521"/>
            <a:ext cx="3727492"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2857"/>
              </a:lnSpc>
              <a:defRPr sz="1700" b="1">
                <a:solidFill>
                  <a:srgbClr val="F9F4BE"/>
                </a:solidFill>
                <a:latin typeface="Inter"/>
                <a:ea typeface="Inter"/>
                <a:cs typeface="Inter"/>
                <a:sym typeface="Inter"/>
              </a:defRPr>
            </a:lvl1pPr>
          </a:lstStyle>
          <a:p>
            <a:r>
              <a:t>Real-time data for enhanced insights.</a:t>
            </a:r>
          </a:p>
        </p:txBody>
      </p:sp>
      <p:sp>
        <p:nvSpPr>
          <p:cNvPr id="269" name="Google Shape;273;p26"/>
          <p:cNvSpPr/>
          <p:nvPr/>
        </p:nvSpPr>
        <p:spPr>
          <a:xfrm>
            <a:off x="9640133" y="3560088"/>
            <a:ext cx="4196360" cy="1194675"/>
          </a:xfrm>
          <a:prstGeom prst="roundRect">
            <a:avLst>
              <a:gd name="adj" fmla="val 45568"/>
            </a:avLst>
          </a:prstGeom>
          <a:solidFill>
            <a:srgbClr val="224435"/>
          </a:solidFill>
          <a:ln>
            <a:solidFill>
              <a:srgbClr val="3B5D4E"/>
            </a:solidFill>
          </a:ln>
        </p:spPr>
        <p:txBody>
          <a:bodyPr lIns="0" tIns="0" rIns="0" bIns="0" anchor="ctr"/>
          <a:lstStyle/>
          <a:p>
            <a:endParaRPr/>
          </a:p>
        </p:txBody>
      </p:sp>
      <p:sp>
        <p:nvSpPr>
          <p:cNvPr id="270" name="Google Shape;274;p26"/>
          <p:cNvSpPr txBox="1"/>
          <p:nvPr/>
        </p:nvSpPr>
        <p:spPr>
          <a:xfrm>
            <a:off x="9874567" y="3794521"/>
            <a:ext cx="3727492"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2857"/>
              </a:lnSpc>
              <a:defRPr sz="1700" b="1">
                <a:solidFill>
                  <a:srgbClr val="F9F4BE"/>
                </a:solidFill>
                <a:latin typeface="Inter"/>
                <a:ea typeface="Inter"/>
                <a:cs typeface="Inter"/>
                <a:sym typeface="Inter"/>
              </a:defRPr>
            </a:lvl1pPr>
          </a:lstStyle>
          <a:p>
            <a:r>
              <a:t>Modular design for future expansion.</a:t>
            </a:r>
          </a:p>
        </p:txBody>
      </p:sp>
      <p:sp>
        <p:nvSpPr>
          <p:cNvPr id="271" name="Google Shape;275;p26"/>
          <p:cNvSpPr txBox="1"/>
          <p:nvPr/>
        </p:nvSpPr>
        <p:spPr>
          <a:xfrm>
            <a:off x="764975" y="5051576"/>
            <a:ext cx="4765328" cy="431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5000"/>
              </a:lnSpc>
              <a:defRPr sz="2800" b="1">
                <a:latin typeface="Petrona"/>
                <a:ea typeface="Petrona"/>
                <a:cs typeface="Petrona"/>
                <a:sym typeface="Petrona"/>
              </a:defRPr>
            </a:lvl1pPr>
          </a:lstStyle>
          <a:p>
            <a:r>
              <a:t>References :</a:t>
            </a:r>
          </a:p>
        </p:txBody>
      </p:sp>
      <p:sp>
        <p:nvSpPr>
          <p:cNvPr id="272" name="Google Shape;276;p26"/>
          <p:cNvSpPr txBox="1"/>
          <p:nvPr/>
        </p:nvSpPr>
        <p:spPr>
          <a:xfrm>
            <a:off x="793790" y="5881687"/>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a:solidFill>
                  <a:srgbClr val="272525"/>
                </a:solidFill>
                <a:latin typeface="Inter"/>
                <a:ea typeface="Inter"/>
                <a:cs typeface="Inter"/>
                <a:sym typeface="Inter"/>
              </a:defRPr>
            </a:pPr>
            <a:r>
              <a:t>Smith, J. (2019). </a:t>
            </a:r>
            <a:r>
              <a:rPr i="1"/>
              <a:t>Microcontroller-Based Data Acquisition Systems.</a:t>
            </a:r>
            <a:r>
              <a:t> Electrical Engineering Press.</a:t>
            </a:r>
          </a:p>
        </p:txBody>
      </p:sp>
      <p:sp>
        <p:nvSpPr>
          <p:cNvPr id="273" name="Google Shape;277;p26"/>
          <p:cNvSpPr txBox="1"/>
          <p:nvPr/>
        </p:nvSpPr>
        <p:spPr>
          <a:xfrm>
            <a:off x="793790" y="6323886"/>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a:solidFill>
                  <a:srgbClr val="272525"/>
                </a:solidFill>
                <a:latin typeface="Inter"/>
                <a:ea typeface="Inter"/>
                <a:cs typeface="Inter"/>
                <a:sym typeface="Inter"/>
              </a:defRPr>
            </a:pPr>
            <a:r>
              <a:t>Python Software Foundation. (2023). </a:t>
            </a:r>
            <a:r>
              <a:rPr i="1"/>
              <a:t>Python Documentation.</a:t>
            </a:r>
            <a:r>
              <a:t> Available at: www.python.org</a:t>
            </a:r>
          </a:p>
        </p:txBody>
      </p:sp>
      <p:sp>
        <p:nvSpPr>
          <p:cNvPr id="274" name="Google Shape;278;p26"/>
          <p:cNvSpPr txBox="1"/>
          <p:nvPr/>
        </p:nvSpPr>
        <p:spPr>
          <a:xfrm>
            <a:off x="793790" y="6766083"/>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a:solidFill>
                  <a:srgbClr val="272525"/>
                </a:solidFill>
                <a:latin typeface="Inter"/>
                <a:ea typeface="Inter"/>
                <a:cs typeface="Inter"/>
                <a:sym typeface="Inter"/>
              </a:defRPr>
            </a:pPr>
            <a:r>
              <a:t>NumPy Developers. (2023). </a:t>
            </a:r>
            <a:r>
              <a:rPr i="1"/>
              <a:t>NumPy User Guide.</a:t>
            </a:r>
            <a:r>
              <a:t> Available at: numpy.org</a:t>
            </a:r>
          </a:p>
        </p:txBody>
      </p:sp>
      <p:sp>
        <p:nvSpPr>
          <p:cNvPr id="275" name="Google Shape;279;p26"/>
          <p:cNvSpPr txBox="1"/>
          <p:nvPr/>
        </p:nvSpPr>
        <p:spPr>
          <a:xfrm>
            <a:off x="793790" y="7208280"/>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a:solidFill>
                  <a:srgbClr val="272525"/>
                </a:solidFill>
                <a:latin typeface="Inter"/>
                <a:ea typeface="Inter"/>
                <a:cs typeface="Inter"/>
                <a:sym typeface="Inter"/>
              </a:defRPr>
            </a:pPr>
            <a:r>
              <a:t>Hunter, J. D. (2007). Matplotlib: A 2D Graphics Environment. </a:t>
            </a:r>
            <a:r>
              <a:rPr i="1"/>
              <a:t>Computing in Science &amp; Engineering, 9</a:t>
            </a:r>
            <a:r>
              <a:t>(3), 90-95.</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Google Shape;78;p16"/>
          <p:cNvSpPr txBox="1"/>
          <p:nvPr/>
        </p:nvSpPr>
        <p:spPr>
          <a:xfrm>
            <a:off x="793789" y="1344453"/>
            <a:ext cx="5954200" cy="698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5806"/>
              </a:lnSpc>
              <a:defRPr sz="4600" b="1">
                <a:latin typeface="Petrona"/>
                <a:ea typeface="Petrona"/>
                <a:cs typeface="Petrona"/>
                <a:sym typeface="Petrona"/>
              </a:defRPr>
            </a:lvl1pPr>
          </a:lstStyle>
          <a:p>
            <a:r>
              <a:t>Contents</a:t>
            </a:r>
          </a:p>
        </p:txBody>
      </p:sp>
      <p:sp>
        <p:nvSpPr>
          <p:cNvPr id="118" name="Google Shape;79;p16"/>
          <p:cNvSpPr txBox="1"/>
          <p:nvPr/>
        </p:nvSpPr>
        <p:spPr>
          <a:xfrm>
            <a:off x="793790" y="2542340"/>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a:solidFill>
                  <a:srgbClr val="272525"/>
                </a:solidFill>
                <a:latin typeface="Inter"/>
                <a:ea typeface="Inter"/>
                <a:cs typeface="Inter"/>
                <a:sym typeface="Inter"/>
              </a:defRPr>
            </a:lvl1pPr>
          </a:lstStyle>
          <a:p>
            <a:r>
              <a:t>Introduction</a:t>
            </a:r>
          </a:p>
        </p:txBody>
      </p:sp>
      <p:sp>
        <p:nvSpPr>
          <p:cNvPr id="119" name="Google Shape;80;p16"/>
          <p:cNvSpPr txBox="1"/>
          <p:nvPr/>
        </p:nvSpPr>
        <p:spPr>
          <a:xfrm>
            <a:off x="793790" y="2984538"/>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a:solidFill>
                  <a:srgbClr val="272525"/>
                </a:solidFill>
                <a:latin typeface="Inter"/>
                <a:ea typeface="Inter"/>
                <a:cs typeface="Inter"/>
                <a:sym typeface="Inter"/>
              </a:defRPr>
            </a:lvl1pPr>
          </a:lstStyle>
          <a:p>
            <a:r>
              <a:t>Literature Review</a:t>
            </a:r>
          </a:p>
        </p:txBody>
      </p:sp>
      <p:sp>
        <p:nvSpPr>
          <p:cNvPr id="120" name="Google Shape;81;p16"/>
          <p:cNvSpPr txBox="1"/>
          <p:nvPr/>
        </p:nvSpPr>
        <p:spPr>
          <a:xfrm>
            <a:off x="793790" y="3426738"/>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a:solidFill>
                  <a:srgbClr val="272525"/>
                </a:solidFill>
                <a:latin typeface="Inter"/>
                <a:ea typeface="Inter"/>
                <a:cs typeface="Inter"/>
                <a:sym typeface="Inter"/>
              </a:defRPr>
            </a:lvl1pPr>
          </a:lstStyle>
          <a:p>
            <a:r>
              <a:t>Scope / Gaps</a:t>
            </a:r>
          </a:p>
        </p:txBody>
      </p:sp>
      <p:sp>
        <p:nvSpPr>
          <p:cNvPr id="121" name="Google Shape;82;p16"/>
          <p:cNvSpPr txBox="1"/>
          <p:nvPr/>
        </p:nvSpPr>
        <p:spPr>
          <a:xfrm>
            <a:off x="793790" y="3868935"/>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a:solidFill>
                  <a:srgbClr val="272525"/>
                </a:solidFill>
                <a:latin typeface="Inter"/>
                <a:ea typeface="Inter"/>
                <a:cs typeface="Inter"/>
                <a:sym typeface="Inter"/>
              </a:defRPr>
            </a:lvl1pPr>
          </a:lstStyle>
          <a:p>
            <a:r>
              <a:t>Objectives</a:t>
            </a:r>
          </a:p>
        </p:txBody>
      </p:sp>
      <p:sp>
        <p:nvSpPr>
          <p:cNvPr id="122" name="Google Shape;84;p16"/>
          <p:cNvSpPr txBox="1"/>
          <p:nvPr/>
        </p:nvSpPr>
        <p:spPr>
          <a:xfrm>
            <a:off x="793789" y="4311133"/>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a:solidFill>
                  <a:srgbClr val="272525"/>
                </a:solidFill>
                <a:latin typeface="Inter"/>
                <a:ea typeface="Inter"/>
                <a:cs typeface="Inter"/>
                <a:sym typeface="Inter"/>
              </a:defRPr>
            </a:lvl1pPr>
          </a:lstStyle>
          <a:p>
            <a:r>
              <a:t>Work done (if any)</a:t>
            </a:r>
          </a:p>
        </p:txBody>
      </p:sp>
      <p:sp>
        <p:nvSpPr>
          <p:cNvPr id="123" name="Google Shape;85;p16"/>
          <p:cNvSpPr txBox="1"/>
          <p:nvPr/>
        </p:nvSpPr>
        <p:spPr>
          <a:xfrm>
            <a:off x="793789" y="4753332"/>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a:solidFill>
                  <a:srgbClr val="272525"/>
                </a:solidFill>
                <a:latin typeface="Inter"/>
                <a:ea typeface="Inter"/>
                <a:cs typeface="Inter"/>
                <a:sym typeface="Inter"/>
              </a:defRPr>
            </a:lvl1pPr>
          </a:lstStyle>
          <a:p>
            <a:r>
              <a:t>Timeline &amp; Milestones</a:t>
            </a:r>
          </a:p>
        </p:txBody>
      </p:sp>
      <p:sp>
        <p:nvSpPr>
          <p:cNvPr id="124" name="Google Shape;86;p16"/>
          <p:cNvSpPr txBox="1"/>
          <p:nvPr/>
        </p:nvSpPr>
        <p:spPr>
          <a:xfrm>
            <a:off x="793789" y="5195528"/>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a:solidFill>
                  <a:srgbClr val="272525"/>
                </a:solidFill>
                <a:latin typeface="Inter"/>
                <a:ea typeface="Inter"/>
                <a:cs typeface="Inter"/>
                <a:sym typeface="Inter"/>
              </a:defRPr>
            </a:lvl1pPr>
          </a:lstStyle>
          <a:p>
            <a:r>
              <a:t>Current status</a:t>
            </a:r>
          </a:p>
        </p:txBody>
      </p:sp>
      <p:sp>
        <p:nvSpPr>
          <p:cNvPr id="125" name="Google Shape;87;p16"/>
          <p:cNvSpPr txBox="1"/>
          <p:nvPr/>
        </p:nvSpPr>
        <p:spPr>
          <a:xfrm>
            <a:off x="793789" y="5637728"/>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a:solidFill>
                  <a:srgbClr val="272525"/>
                </a:solidFill>
                <a:latin typeface="Inter"/>
                <a:ea typeface="Inter"/>
                <a:cs typeface="Inter"/>
                <a:sym typeface="Inter"/>
              </a:defRPr>
            </a:lvl1pPr>
          </a:lstStyle>
          <a:p>
            <a:r>
              <a:t>Conclusion</a:t>
            </a:r>
          </a:p>
        </p:txBody>
      </p:sp>
      <p:sp>
        <p:nvSpPr>
          <p:cNvPr id="126" name="Google Shape;88;p16"/>
          <p:cNvSpPr txBox="1"/>
          <p:nvPr/>
        </p:nvSpPr>
        <p:spPr>
          <a:xfrm>
            <a:off x="793789" y="6079927"/>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2857"/>
              </a:lnSpc>
              <a:buClr>
                <a:srgbClr val="272525"/>
              </a:buClr>
              <a:buSzPts val="1700"/>
              <a:buFont typeface="Helvetica"/>
              <a:buChar char="•"/>
              <a:defRPr sz="1700">
                <a:solidFill>
                  <a:srgbClr val="272525"/>
                </a:solidFill>
                <a:latin typeface="Inter"/>
                <a:ea typeface="Inter"/>
                <a:cs typeface="Inter"/>
                <a:sym typeface="Inter"/>
              </a:defRPr>
            </a:lvl1pPr>
          </a:lstStyle>
          <a:p>
            <a:r>
              <a:t>References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Google Shape;94;p17"/>
          <p:cNvSpPr txBox="1"/>
          <p:nvPr/>
        </p:nvSpPr>
        <p:spPr>
          <a:xfrm>
            <a:off x="793803" y="1441250"/>
            <a:ext cx="10670100"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4000"/>
              </a:lnSpc>
              <a:defRPr sz="3700" b="1">
                <a:latin typeface="Petrona"/>
                <a:ea typeface="Petrona"/>
                <a:cs typeface="Petrona"/>
                <a:sym typeface="Petrona"/>
              </a:defRPr>
            </a:lvl1pPr>
          </a:lstStyle>
          <a:p>
            <a:r>
              <a:t>Introduction: The problem statement</a:t>
            </a:r>
          </a:p>
        </p:txBody>
      </p:sp>
      <p:sp>
        <p:nvSpPr>
          <p:cNvPr id="129" name="Google Shape;95;p17"/>
          <p:cNvSpPr txBox="1"/>
          <p:nvPr/>
        </p:nvSpPr>
        <p:spPr>
          <a:xfrm>
            <a:off x="793790" y="2490310"/>
            <a:ext cx="13042822"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2857"/>
              </a:lnSpc>
              <a:defRPr sz="1700">
                <a:solidFill>
                  <a:srgbClr val="272525"/>
                </a:solidFill>
                <a:latin typeface="Inter"/>
                <a:ea typeface="Inter"/>
                <a:cs typeface="Inter"/>
                <a:sym typeface="Inter"/>
              </a:defRPr>
            </a:lvl1pPr>
          </a:lstStyle>
          <a:p>
            <a:r>
              <a:t>The DC/AC Machine Laboratory currently relies on manual systems for monitoring electrical parameters when students perform experiments. While functional, these systems present several challenges:</a:t>
            </a:r>
          </a:p>
        </p:txBody>
      </p:sp>
      <p:sp>
        <p:nvSpPr>
          <p:cNvPr id="130" name="Google Shape;96;p17"/>
          <p:cNvSpPr txBox="1"/>
          <p:nvPr/>
        </p:nvSpPr>
        <p:spPr>
          <a:xfrm>
            <a:off x="793790" y="3471267"/>
            <a:ext cx="13042822" cy="25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b="1">
                <a:solidFill>
                  <a:srgbClr val="272525"/>
                </a:solidFill>
                <a:latin typeface="Inter"/>
                <a:ea typeface="Inter"/>
                <a:cs typeface="Inter"/>
                <a:sym typeface="Inter"/>
              </a:defRPr>
            </a:pPr>
            <a:r>
              <a:t>Time and efforts:</a:t>
            </a:r>
            <a:r>
              <a:rPr b="0"/>
              <a:t> Manual note taking for every experiment, since we currently are not using/ buying Labview licenses as per now.</a:t>
            </a:r>
          </a:p>
        </p:txBody>
      </p:sp>
      <p:sp>
        <p:nvSpPr>
          <p:cNvPr id="131" name="Google Shape;97;p17"/>
          <p:cNvSpPr txBox="1"/>
          <p:nvPr/>
        </p:nvSpPr>
        <p:spPr>
          <a:xfrm>
            <a:off x="793790" y="4276368"/>
            <a:ext cx="13042822"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b="1">
                <a:solidFill>
                  <a:srgbClr val="272525"/>
                </a:solidFill>
                <a:latin typeface="Inter"/>
                <a:ea typeface="Inter"/>
                <a:cs typeface="Inter"/>
                <a:sym typeface="Inter"/>
              </a:defRPr>
            </a:pPr>
            <a:r>
              <a:t>Proprietary Software Costs:</a:t>
            </a:r>
            <a:r>
              <a:rPr b="0"/>
              <a:t> Reliance on expensive LabVIEW licenses creates a financial burden and limits accessibility for students and the college, is the reason we don't.</a:t>
            </a:r>
          </a:p>
        </p:txBody>
      </p:sp>
      <p:sp>
        <p:nvSpPr>
          <p:cNvPr id="132" name="Google Shape;98;p17"/>
          <p:cNvSpPr txBox="1"/>
          <p:nvPr/>
        </p:nvSpPr>
        <p:spPr>
          <a:xfrm>
            <a:off x="793790" y="5081468"/>
            <a:ext cx="13042822"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b="1">
                <a:solidFill>
                  <a:srgbClr val="272525"/>
                </a:solidFill>
                <a:latin typeface="Inter"/>
                <a:ea typeface="Inter"/>
                <a:cs typeface="Inter"/>
                <a:sym typeface="Inter"/>
              </a:defRPr>
            </a:pPr>
            <a:r>
              <a:t>Limited Real-time Analysis:</a:t>
            </a:r>
            <a:r>
              <a:rPr b="0"/>
              <a:t> Current setups lack comprehensive real-time visualization and analysis capabilities, hindering immediate feedback for experiments.</a:t>
            </a:r>
          </a:p>
        </p:txBody>
      </p:sp>
      <p:sp>
        <p:nvSpPr>
          <p:cNvPr id="133" name="Google Shape;99;p17"/>
          <p:cNvSpPr txBox="1"/>
          <p:nvPr/>
        </p:nvSpPr>
        <p:spPr>
          <a:xfrm>
            <a:off x="793790" y="6062424"/>
            <a:ext cx="13042822"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2857"/>
              </a:lnSpc>
              <a:defRPr sz="1700">
                <a:solidFill>
                  <a:srgbClr val="272525"/>
                </a:solidFill>
                <a:latin typeface="Inter"/>
                <a:ea typeface="Inter"/>
                <a:cs typeface="Inter"/>
                <a:sym typeface="Inter"/>
              </a:defRPr>
            </a:lvl1pPr>
          </a:lstStyle>
          <a:p>
            <a:r>
              <a:t>Our proposed system addresses these issues by developing an open-source, cost-effective, and robust solution for real-time electrical machine monitoring.</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Google Shape;105;p18"/>
          <p:cNvSpPr txBox="1"/>
          <p:nvPr/>
        </p:nvSpPr>
        <p:spPr>
          <a:xfrm>
            <a:off x="793804" y="1027399"/>
            <a:ext cx="11178000"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4000"/>
              </a:lnSpc>
              <a:defRPr sz="3700" b="1">
                <a:latin typeface="Petrona"/>
                <a:ea typeface="Petrona"/>
                <a:cs typeface="Petrona"/>
                <a:sym typeface="Petrona"/>
              </a:defRPr>
            </a:lvl1pPr>
          </a:lstStyle>
          <a:p>
            <a:r>
              <a:t>Literature Review &amp; Technical Gaps</a:t>
            </a:r>
          </a:p>
        </p:txBody>
      </p:sp>
      <p:sp>
        <p:nvSpPr>
          <p:cNvPr id="136" name="Google Shape;106;p18"/>
          <p:cNvSpPr txBox="1"/>
          <p:nvPr/>
        </p:nvSpPr>
        <p:spPr>
          <a:xfrm>
            <a:off x="793790" y="2076449"/>
            <a:ext cx="13042822"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2857"/>
              </a:lnSpc>
              <a:defRPr sz="1700">
                <a:solidFill>
                  <a:srgbClr val="272525"/>
                </a:solidFill>
                <a:latin typeface="Inter"/>
                <a:ea typeface="Inter"/>
                <a:cs typeface="Inter"/>
                <a:sym typeface="Inter"/>
              </a:defRPr>
            </a:lvl1pPr>
          </a:lstStyle>
          <a:p>
            <a:r>
              <a:t>Our initial review indicates several existing machine monitoring solutions, but most fall short for our specific lab environment due to cost, complexity, or lack of real-time capabilities.</a:t>
            </a:r>
          </a:p>
        </p:txBody>
      </p:sp>
      <p:sp>
        <p:nvSpPr>
          <p:cNvPr id="137" name="Google Shape;107;p18"/>
          <p:cNvSpPr/>
          <p:nvPr/>
        </p:nvSpPr>
        <p:spPr>
          <a:xfrm>
            <a:off x="793790" y="3057406"/>
            <a:ext cx="13042821" cy="4144804"/>
          </a:xfrm>
          <a:prstGeom prst="roundRect">
            <a:avLst>
              <a:gd name="adj" fmla="val 2298"/>
            </a:avLst>
          </a:prstGeom>
          <a:ln>
            <a:solidFill>
              <a:srgbClr val="000000">
                <a:alpha val="7842"/>
              </a:srgbClr>
            </a:solidFill>
          </a:ln>
        </p:spPr>
        <p:txBody>
          <a:bodyPr lIns="0" tIns="0" rIns="0" bIns="0" anchor="ctr"/>
          <a:lstStyle/>
          <a:p>
            <a:endParaRPr/>
          </a:p>
        </p:txBody>
      </p:sp>
      <p:sp>
        <p:nvSpPr>
          <p:cNvPr id="138" name="Google Shape;108;p18"/>
          <p:cNvSpPr/>
          <p:nvPr/>
        </p:nvSpPr>
        <p:spPr>
          <a:xfrm>
            <a:off x="2058602" y="3065026"/>
            <a:ext cx="13027582" cy="4129564"/>
          </a:xfrm>
          <a:prstGeom prst="rect">
            <a:avLst/>
          </a:prstGeom>
          <a:solidFill>
            <a:srgbClr val="FFFFFF">
              <a:alpha val="3921"/>
            </a:srgbClr>
          </a:solidFill>
          <a:ln w="12700">
            <a:miter lim="400000"/>
          </a:ln>
        </p:spPr>
        <p:txBody>
          <a:bodyPr lIns="0" tIns="0" rIns="0" bIns="0" anchor="ctr"/>
          <a:lstStyle/>
          <a:p>
            <a:endParaRPr/>
          </a:p>
        </p:txBody>
      </p:sp>
      <p:sp>
        <p:nvSpPr>
          <p:cNvPr id="139" name="Google Shape;109;p18"/>
          <p:cNvSpPr txBox="1"/>
          <p:nvPr/>
        </p:nvSpPr>
        <p:spPr>
          <a:xfrm>
            <a:off x="1028222" y="3208733"/>
            <a:ext cx="3978597" cy="35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6086"/>
              </a:lnSpc>
              <a:defRPr sz="2300" b="1">
                <a:latin typeface="Petrona"/>
                <a:ea typeface="Petrona"/>
                <a:cs typeface="Petrona"/>
                <a:sym typeface="Petrona"/>
              </a:defRPr>
            </a:lvl1pPr>
          </a:lstStyle>
          <a:p>
            <a:r>
              <a:t>Existing Approaches:</a:t>
            </a:r>
          </a:p>
        </p:txBody>
      </p:sp>
      <p:sp>
        <p:nvSpPr>
          <p:cNvPr id="140" name="Google Shape;110;p18"/>
          <p:cNvSpPr txBox="1"/>
          <p:nvPr/>
        </p:nvSpPr>
        <p:spPr>
          <a:xfrm>
            <a:off x="1028223" y="3716892"/>
            <a:ext cx="6056353"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b="1">
                <a:solidFill>
                  <a:srgbClr val="272525"/>
                </a:solidFill>
                <a:latin typeface="Inter"/>
                <a:ea typeface="Inter"/>
                <a:cs typeface="Inter"/>
                <a:sym typeface="Inter"/>
              </a:defRPr>
            </a:pPr>
            <a:r>
              <a:t>Industrial PLCs/SCADA:</a:t>
            </a:r>
            <a:r>
              <a:rPr b="0"/>
              <a:t> Robust but expensive and complex for educational settings.</a:t>
            </a:r>
          </a:p>
        </p:txBody>
      </p:sp>
      <p:sp>
        <p:nvSpPr>
          <p:cNvPr id="141" name="Google Shape;111;p18"/>
          <p:cNvSpPr txBox="1"/>
          <p:nvPr/>
        </p:nvSpPr>
        <p:spPr>
          <a:xfrm>
            <a:off x="1028223" y="4510682"/>
            <a:ext cx="6056353"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b="1">
                <a:solidFill>
                  <a:srgbClr val="272525"/>
                </a:solidFill>
                <a:latin typeface="Inter"/>
                <a:ea typeface="Inter"/>
                <a:cs typeface="Inter"/>
                <a:sym typeface="Inter"/>
              </a:defRPr>
            </a:pPr>
            <a:r>
              <a:t>Proprietary DAQ Systems (e.g., LabVIEW):</a:t>
            </a:r>
            <a:r>
              <a:rPr b="0"/>
              <a:t> High license fees, limiting long-term sustainability.</a:t>
            </a:r>
          </a:p>
        </p:txBody>
      </p:sp>
      <p:sp>
        <p:nvSpPr>
          <p:cNvPr id="142" name="Google Shape;112;p18"/>
          <p:cNvSpPr txBox="1"/>
          <p:nvPr/>
        </p:nvSpPr>
        <p:spPr>
          <a:xfrm>
            <a:off x="1028223" y="5304473"/>
            <a:ext cx="6056353"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b="1">
                <a:solidFill>
                  <a:srgbClr val="272525"/>
                </a:solidFill>
                <a:latin typeface="Inter"/>
                <a:ea typeface="Inter"/>
                <a:cs typeface="Inter"/>
                <a:sym typeface="Inter"/>
              </a:defRPr>
            </a:pPr>
            <a:r>
              <a:t>Basic Microcontroller Projects:</a:t>
            </a:r>
            <a:r>
              <a:rPr b="0"/>
              <a:t> Often lack comprehensive data processing and user interface.</a:t>
            </a:r>
          </a:p>
        </p:txBody>
      </p:sp>
      <p:sp>
        <p:nvSpPr>
          <p:cNvPr id="143" name="Google Shape;113;p18"/>
          <p:cNvSpPr txBox="1"/>
          <p:nvPr/>
        </p:nvSpPr>
        <p:spPr>
          <a:xfrm>
            <a:off x="7545823" y="3208733"/>
            <a:ext cx="2977041" cy="35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6086"/>
              </a:lnSpc>
              <a:defRPr sz="2300" b="1">
                <a:latin typeface="Petrona"/>
                <a:ea typeface="Petrona"/>
                <a:cs typeface="Petrona"/>
                <a:sym typeface="Petrona"/>
              </a:defRPr>
            </a:lvl1pPr>
          </a:lstStyle>
          <a:p>
            <a:r>
              <a:t>Identified Gaps:</a:t>
            </a:r>
          </a:p>
        </p:txBody>
      </p:sp>
      <p:sp>
        <p:nvSpPr>
          <p:cNvPr id="144" name="Google Shape;114;p18"/>
          <p:cNvSpPr txBox="1"/>
          <p:nvPr/>
        </p:nvSpPr>
        <p:spPr>
          <a:xfrm>
            <a:off x="7545823" y="3716892"/>
            <a:ext cx="6056353"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b="1">
                <a:solidFill>
                  <a:srgbClr val="272525"/>
                </a:solidFill>
                <a:latin typeface="Inter"/>
                <a:ea typeface="Inter"/>
                <a:cs typeface="Inter"/>
                <a:sym typeface="Inter"/>
              </a:defRPr>
            </a:pPr>
            <a:r>
              <a:t>Cost-Effectiveness:</a:t>
            </a:r>
            <a:r>
              <a:rPr b="0"/>
              <a:t> Need a solution that is affordable and replicable without recurring software costs.</a:t>
            </a:r>
          </a:p>
        </p:txBody>
      </p:sp>
      <p:sp>
        <p:nvSpPr>
          <p:cNvPr id="145" name="Google Shape;115;p18"/>
          <p:cNvSpPr txBox="1"/>
          <p:nvPr/>
        </p:nvSpPr>
        <p:spPr>
          <a:xfrm>
            <a:off x="7545823" y="4873585"/>
            <a:ext cx="6056353"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b="1">
                <a:solidFill>
                  <a:srgbClr val="272525"/>
                </a:solidFill>
                <a:latin typeface="Inter"/>
                <a:ea typeface="Inter"/>
                <a:cs typeface="Inter"/>
                <a:sym typeface="Inter"/>
              </a:defRPr>
            </a:pPr>
            <a:r>
              <a:t>Open-Source Adaptability:</a:t>
            </a:r>
            <a:r>
              <a:rPr b="0"/>
              <a:t> Requirements for customisation and integration with diverse lab setups.</a:t>
            </a:r>
          </a:p>
        </p:txBody>
      </p:sp>
      <p:sp>
        <p:nvSpPr>
          <p:cNvPr id="146" name="Google Shape;116;p18"/>
          <p:cNvSpPr txBox="1"/>
          <p:nvPr/>
        </p:nvSpPr>
        <p:spPr>
          <a:xfrm>
            <a:off x="7545823" y="6030278"/>
            <a:ext cx="6056353" cy="667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857"/>
              </a:lnSpc>
              <a:defRPr sz="1700" b="1">
                <a:solidFill>
                  <a:srgbClr val="272525"/>
                </a:solidFill>
                <a:latin typeface="Inter"/>
                <a:ea typeface="Inter"/>
                <a:cs typeface="Inter"/>
                <a:sym typeface="Inter"/>
              </a:defRPr>
            </a:pPr>
            <a:r>
              <a:t>User-Friendly Interface:</a:t>
            </a:r>
            <a:r>
              <a:rPr b="0"/>
              <a:t> A system accessible to students with varying levels of programming experience.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Google Shape;122;p19"/>
          <p:cNvSpPr txBox="1"/>
          <p:nvPr/>
        </p:nvSpPr>
        <p:spPr>
          <a:xfrm>
            <a:off x="714493" y="724732"/>
            <a:ext cx="9428624" cy="38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6000"/>
              </a:lnSpc>
              <a:defRPr sz="2500" b="1">
                <a:latin typeface="Petrona"/>
                <a:ea typeface="Petrona"/>
                <a:cs typeface="Petrona"/>
                <a:sym typeface="Petrona"/>
              </a:defRPr>
            </a:lvl1pPr>
          </a:lstStyle>
          <a:p>
            <a:r>
              <a:t>From Proprietary Systems to an Open-Source Solution</a:t>
            </a:r>
          </a:p>
        </p:txBody>
      </p:sp>
      <p:sp>
        <p:nvSpPr>
          <p:cNvPr id="149" name="Google Shape;123;p19"/>
          <p:cNvSpPr txBox="1"/>
          <p:nvPr/>
        </p:nvSpPr>
        <p:spPr>
          <a:xfrm>
            <a:off x="714492" y="1330761"/>
            <a:ext cx="4641550" cy="317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3809"/>
              </a:lnSpc>
              <a:defRPr sz="2100" b="1">
                <a:latin typeface="Petrona"/>
                <a:ea typeface="Petrona"/>
                <a:cs typeface="Petrona"/>
                <a:sym typeface="Petrona"/>
              </a:defRPr>
            </a:lvl1pPr>
          </a:lstStyle>
          <a:p>
            <a:r>
              <a:t>1. Core Hardware Technologies:</a:t>
            </a:r>
          </a:p>
        </p:txBody>
      </p:sp>
      <p:sp>
        <p:nvSpPr>
          <p:cNvPr id="150" name="Google Shape;124;p19"/>
          <p:cNvSpPr txBox="1"/>
          <p:nvPr/>
        </p:nvSpPr>
        <p:spPr>
          <a:xfrm>
            <a:off x="714493" y="1971674"/>
            <a:ext cx="13201413" cy="6258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Microcontrollers (Arduino/ESP32):</a:t>
            </a:r>
            <a:r>
              <a:rPr b="0"/>
              <a:t> Low-cost, open-source platforms with built-in Analog-to-Digital Converters (ADCs) that form the heart of modern DIY data acquisition systems.</a:t>
            </a:r>
          </a:p>
        </p:txBody>
      </p:sp>
      <p:sp>
        <p:nvSpPr>
          <p:cNvPr id="151" name="Google Shape;125;p19"/>
          <p:cNvSpPr txBox="1"/>
          <p:nvPr/>
        </p:nvSpPr>
        <p:spPr>
          <a:xfrm>
            <a:off x="714493" y="2696527"/>
            <a:ext cx="13201413" cy="6258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59375"/>
              </a:lnSpc>
              <a:buClr>
                <a:srgbClr val="272525"/>
              </a:buClr>
              <a:buSzPts val="1600"/>
              <a:buFont typeface="Helvetica"/>
              <a:buChar char="•"/>
              <a:defRPr sz="1600">
                <a:solidFill>
                  <a:srgbClr val="272525"/>
                </a:solidFill>
                <a:latin typeface="Inter"/>
                <a:ea typeface="Inter"/>
                <a:cs typeface="Inter"/>
                <a:sym typeface="Inter"/>
              </a:defRPr>
            </a:lvl1pPr>
          </a:lstStyle>
          <a:p>
            <a:r>
              <a:t>We are starting with the Arduino for our prototype build which is our project goal for this semester, and further we will turn the prototype into a proper working embedded system for particular use case as the capstone project.</a:t>
            </a:r>
          </a:p>
        </p:txBody>
      </p:sp>
      <p:sp>
        <p:nvSpPr>
          <p:cNvPr id="152" name="Google Shape;126;p19"/>
          <p:cNvSpPr txBox="1"/>
          <p:nvPr/>
        </p:nvSpPr>
        <p:spPr>
          <a:xfrm>
            <a:off x="714493" y="3421379"/>
            <a:ext cx="13201413" cy="24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Voltage Sensing:</a:t>
            </a:r>
            <a:r>
              <a:rPr b="0"/>
              <a:t> Achieved safely using a </a:t>
            </a:r>
            <a:r>
              <a:t>resistive voltage divider</a:t>
            </a:r>
            <a:r>
              <a:rPr b="0"/>
              <a:t> to scale high machine voltages down to a microcontroller-safe range (0-5V).</a:t>
            </a:r>
          </a:p>
        </p:txBody>
      </p:sp>
      <p:sp>
        <p:nvSpPr>
          <p:cNvPr id="153" name="Google Shape;127;p19"/>
          <p:cNvSpPr txBox="1"/>
          <p:nvPr/>
        </p:nvSpPr>
        <p:spPr>
          <a:xfrm>
            <a:off x="714493" y="4146232"/>
            <a:ext cx="13201413" cy="6258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Current Sensing:</a:t>
            </a:r>
            <a:r>
              <a:rPr b="0"/>
              <a:t> Implemented with non-invasive </a:t>
            </a:r>
            <a:r>
              <a:t>Hall Effect sensors (ACS712)</a:t>
            </a:r>
            <a:r>
              <a:rPr b="0"/>
              <a:t>, which translate the magnetic field of a current into a proportional analog voltage.</a:t>
            </a:r>
          </a:p>
        </p:txBody>
      </p:sp>
      <p:sp>
        <p:nvSpPr>
          <p:cNvPr id="154" name="Google Shape;128;p19"/>
          <p:cNvSpPr txBox="1"/>
          <p:nvPr/>
        </p:nvSpPr>
        <p:spPr>
          <a:xfrm>
            <a:off x="714493" y="5029200"/>
            <a:ext cx="13201413" cy="241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59375"/>
              </a:lnSpc>
              <a:defRPr sz="1600" b="1">
                <a:solidFill>
                  <a:srgbClr val="272525"/>
                </a:solidFill>
                <a:latin typeface="Inter"/>
                <a:ea typeface="Inter"/>
                <a:cs typeface="Inter"/>
                <a:sym typeface="Inter"/>
              </a:defRPr>
            </a:lvl1pPr>
          </a:lstStyle>
          <a:p>
            <a:r>
              <a:t>2. The Software &amp; Communication Stack:</a:t>
            </a:r>
          </a:p>
        </p:txBody>
      </p:sp>
      <p:sp>
        <p:nvSpPr>
          <p:cNvPr id="155" name="Google Shape;129;p19"/>
          <p:cNvSpPr txBox="1"/>
          <p:nvPr/>
        </p:nvSpPr>
        <p:spPr>
          <a:xfrm>
            <a:off x="714493" y="5585459"/>
            <a:ext cx="13201413" cy="24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Serial Protocol:</a:t>
            </a:r>
            <a:r>
              <a:rPr b="0"/>
              <a:t> The fundamental, reliable method for transmitting sensor data from the microcontroller to a host PC over USB.</a:t>
            </a:r>
          </a:p>
        </p:txBody>
      </p:sp>
      <p:sp>
        <p:nvSpPr>
          <p:cNvPr id="156" name="Google Shape;130;p19"/>
          <p:cNvSpPr txBox="1"/>
          <p:nvPr/>
        </p:nvSpPr>
        <p:spPr>
          <a:xfrm>
            <a:off x="714493" y="5983604"/>
            <a:ext cx="13201413" cy="24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Python Ecosystem:</a:t>
            </a:r>
            <a:r>
              <a:rPr b="0"/>
              <a:t> Chosen for its rapid development and powerful open-source libraries:</a:t>
            </a:r>
          </a:p>
        </p:txBody>
      </p:sp>
      <p:sp>
        <p:nvSpPr>
          <p:cNvPr id="157" name="Google Shape;131;p19"/>
          <p:cNvSpPr txBox="1"/>
          <p:nvPr/>
        </p:nvSpPr>
        <p:spPr>
          <a:xfrm>
            <a:off x="714493" y="6381750"/>
            <a:ext cx="13201413" cy="241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PySerial:</a:t>
            </a:r>
            <a:r>
              <a:rPr b="0"/>
              <a:t> For handling the low-level serial communication.</a:t>
            </a:r>
          </a:p>
        </p:txBody>
      </p:sp>
      <p:sp>
        <p:nvSpPr>
          <p:cNvPr id="158" name="Google Shape;132;p19"/>
          <p:cNvSpPr txBox="1"/>
          <p:nvPr/>
        </p:nvSpPr>
        <p:spPr>
          <a:xfrm>
            <a:off x="714493" y="6779893"/>
            <a:ext cx="13201413" cy="24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Matplotlib:</a:t>
            </a:r>
            <a:r>
              <a:rPr b="0"/>
              <a:t> For robust and customizable data visualization.</a:t>
            </a:r>
          </a:p>
        </p:txBody>
      </p:sp>
      <p:sp>
        <p:nvSpPr>
          <p:cNvPr id="159" name="Google Shape;133;p19"/>
          <p:cNvSpPr txBox="1"/>
          <p:nvPr/>
        </p:nvSpPr>
        <p:spPr>
          <a:xfrm>
            <a:off x="714493" y="7178040"/>
            <a:ext cx="13201413" cy="24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CustomTkinter:</a:t>
            </a:r>
            <a:r>
              <a:rPr b="0"/>
              <a:t> For building a standalone, cross-platform graphical user interface (GUI).</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Google Shape;139;p20"/>
          <p:cNvSpPr txBox="1"/>
          <p:nvPr/>
        </p:nvSpPr>
        <p:spPr>
          <a:xfrm>
            <a:off x="642224" y="504575"/>
            <a:ext cx="6215703" cy="457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5000"/>
              </a:lnSpc>
              <a:defRPr sz="3000" b="1">
                <a:latin typeface="Petrona"/>
                <a:ea typeface="Petrona"/>
                <a:cs typeface="Petrona"/>
                <a:sym typeface="Petrona"/>
              </a:defRPr>
            </a:lvl1pPr>
          </a:lstStyle>
          <a:p>
            <a:r>
              <a:t>Project Scope &amp; Objectives</a:t>
            </a:r>
          </a:p>
        </p:txBody>
      </p:sp>
      <p:sp>
        <p:nvSpPr>
          <p:cNvPr id="162" name="Google Shape;140;p20"/>
          <p:cNvSpPr txBox="1"/>
          <p:nvPr/>
        </p:nvSpPr>
        <p:spPr>
          <a:xfrm>
            <a:off x="2662595" y="1376124"/>
            <a:ext cx="2408398"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a:lnSpc>
                <a:spcPct val="127027"/>
              </a:lnSpc>
              <a:defRPr sz="1800" b="1">
                <a:latin typeface="Petrona"/>
                <a:ea typeface="Petrona"/>
                <a:cs typeface="Petrona"/>
                <a:sym typeface="Petrona"/>
              </a:defRPr>
            </a:lvl1pPr>
          </a:lstStyle>
          <a:p>
            <a:r>
              <a:t>Scope</a:t>
            </a:r>
          </a:p>
        </p:txBody>
      </p:sp>
      <p:sp>
        <p:nvSpPr>
          <p:cNvPr id="163" name="Google Shape;141;p20"/>
          <p:cNvSpPr txBox="1"/>
          <p:nvPr/>
        </p:nvSpPr>
        <p:spPr>
          <a:xfrm>
            <a:off x="642223" y="1860588"/>
            <a:ext cx="6449139" cy="9252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4285"/>
              </a:lnSpc>
              <a:defRPr>
                <a:solidFill>
                  <a:srgbClr val="272525"/>
                </a:solidFill>
                <a:latin typeface="Inter"/>
                <a:ea typeface="Inter"/>
                <a:cs typeface="Inter"/>
                <a:sym typeface="Inter"/>
              </a:defRPr>
            </a:lvl1pPr>
          </a:lstStyle>
          <a:p>
            <a:r>
              <a:t>Develop a real-time monitoring system for electrical parameters (current, voltage, power) of electrical machines/workbenches in the DC/AC Machine Lab. The system will comprise:</a:t>
            </a:r>
          </a:p>
        </p:txBody>
      </p:sp>
      <p:sp>
        <p:nvSpPr>
          <p:cNvPr id="164" name="Google Shape;142;p20"/>
          <p:cNvSpPr txBox="1"/>
          <p:nvPr/>
        </p:nvSpPr>
        <p:spPr>
          <a:xfrm>
            <a:off x="642223" y="2906197"/>
            <a:ext cx="6449139"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4285"/>
              </a:lnSpc>
              <a:buClr>
                <a:srgbClr val="272525"/>
              </a:buClr>
              <a:buSzPts val="1400"/>
              <a:buFont typeface="Helvetica"/>
              <a:buChar char="•"/>
              <a:defRPr>
                <a:solidFill>
                  <a:srgbClr val="272525"/>
                </a:solidFill>
                <a:latin typeface="Inter"/>
                <a:ea typeface="Inter"/>
                <a:cs typeface="Inter"/>
                <a:sym typeface="Inter"/>
              </a:defRPr>
            </a:lvl1pPr>
          </a:lstStyle>
          <a:p>
            <a:r>
              <a:t>Microcontroller-based data acquisition.</a:t>
            </a:r>
          </a:p>
        </p:txBody>
      </p:sp>
      <p:sp>
        <p:nvSpPr>
          <p:cNvPr id="165" name="Google Shape;143;p20"/>
          <p:cNvSpPr txBox="1"/>
          <p:nvPr/>
        </p:nvSpPr>
        <p:spPr>
          <a:xfrm>
            <a:off x="642223" y="3263860"/>
            <a:ext cx="6449139"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4285"/>
              </a:lnSpc>
              <a:buClr>
                <a:srgbClr val="272525"/>
              </a:buClr>
              <a:buSzPts val="1400"/>
              <a:buFont typeface="Helvetica"/>
              <a:buChar char="•"/>
              <a:defRPr>
                <a:solidFill>
                  <a:srgbClr val="272525"/>
                </a:solidFill>
                <a:latin typeface="Inter"/>
                <a:ea typeface="Inter"/>
                <a:cs typeface="Inter"/>
                <a:sym typeface="Inter"/>
              </a:defRPr>
            </a:lvl1pPr>
          </a:lstStyle>
          <a:p>
            <a:r>
              <a:t>Python-based desktop interface for data display.</a:t>
            </a:r>
          </a:p>
        </p:txBody>
      </p:sp>
      <p:sp>
        <p:nvSpPr>
          <p:cNvPr id="166" name="Google Shape;144;p20"/>
          <p:cNvSpPr txBox="1"/>
          <p:nvPr/>
        </p:nvSpPr>
        <p:spPr>
          <a:xfrm>
            <a:off x="642223" y="3621523"/>
            <a:ext cx="6449139"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4285"/>
              </a:lnSpc>
              <a:buClr>
                <a:srgbClr val="272525"/>
              </a:buClr>
              <a:buSzPts val="1400"/>
              <a:buFont typeface="Helvetica"/>
              <a:buChar char="•"/>
              <a:defRPr>
                <a:solidFill>
                  <a:srgbClr val="272525"/>
                </a:solidFill>
                <a:latin typeface="Inter"/>
                <a:ea typeface="Inter"/>
                <a:cs typeface="Inter"/>
                <a:sym typeface="Inter"/>
              </a:defRPr>
            </a:lvl1pPr>
          </a:lstStyle>
          <a:p>
            <a:r>
              <a:t>Numerical and graphical visualization.</a:t>
            </a:r>
          </a:p>
        </p:txBody>
      </p:sp>
      <p:sp>
        <p:nvSpPr>
          <p:cNvPr id="167" name="Google Shape;145;p20"/>
          <p:cNvSpPr txBox="1"/>
          <p:nvPr/>
        </p:nvSpPr>
        <p:spPr>
          <a:xfrm>
            <a:off x="9567029" y="1376124"/>
            <a:ext cx="2408398"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a:lnSpc>
                <a:spcPct val="127027"/>
              </a:lnSpc>
              <a:defRPr sz="1800" b="1">
                <a:latin typeface="Petrona"/>
                <a:ea typeface="Petrona"/>
                <a:cs typeface="Petrona"/>
                <a:sym typeface="Petrona"/>
              </a:defRPr>
            </a:lvl1pPr>
          </a:lstStyle>
          <a:p>
            <a:r>
              <a:t>Objectives</a:t>
            </a:r>
          </a:p>
        </p:txBody>
      </p:sp>
      <p:sp>
        <p:nvSpPr>
          <p:cNvPr id="168" name="Google Shape;146;p20"/>
          <p:cNvSpPr/>
          <p:nvPr/>
        </p:nvSpPr>
        <p:spPr>
          <a:xfrm>
            <a:off x="7546657" y="1883448"/>
            <a:ext cx="412792" cy="412792"/>
          </a:xfrm>
          <a:prstGeom prst="roundRect">
            <a:avLst>
              <a:gd name="adj" fmla="val 18671"/>
            </a:avLst>
          </a:prstGeom>
          <a:solidFill>
            <a:srgbClr val="CCEEFF"/>
          </a:solidFill>
          <a:ln>
            <a:solidFill>
              <a:srgbClr val="B2D4E5"/>
            </a:solidFill>
          </a:ln>
        </p:spPr>
        <p:txBody>
          <a:bodyPr lIns="0" tIns="0" rIns="0" bIns="0" anchor="ctr"/>
          <a:lstStyle/>
          <a:p>
            <a:endParaRPr/>
          </a:p>
        </p:txBody>
      </p:sp>
      <p:sp>
        <p:nvSpPr>
          <p:cNvPr id="169" name="Google Shape;147;p20"/>
          <p:cNvSpPr txBox="1"/>
          <p:nvPr/>
        </p:nvSpPr>
        <p:spPr>
          <a:xfrm>
            <a:off x="7608510" y="1909166"/>
            <a:ext cx="288967" cy="330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a:defRPr sz="2200" b="1">
                <a:solidFill>
                  <a:srgbClr val="272525"/>
                </a:solidFill>
                <a:latin typeface="Petrona"/>
                <a:ea typeface="Petrona"/>
                <a:cs typeface="Petrona"/>
                <a:sym typeface="Petrona"/>
              </a:defRPr>
            </a:lvl1pPr>
          </a:lstStyle>
          <a:p>
            <a:r>
              <a:t>1</a:t>
            </a:r>
          </a:p>
        </p:txBody>
      </p:sp>
      <p:sp>
        <p:nvSpPr>
          <p:cNvPr id="170" name="Google Shape;148;p20"/>
          <p:cNvSpPr txBox="1"/>
          <p:nvPr/>
        </p:nvSpPr>
        <p:spPr>
          <a:xfrm>
            <a:off x="8142923" y="1946432"/>
            <a:ext cx="4971219"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7027"/>
              </a:lnSpc>
              <a:defRPr sz="1800" b="1">
                <a:solidFill>
                  <a:srgbClr val="272525"/>
                </a:solidFill>
                <a:latin typeface="Petrona"/>
                <a:ea typeface="Petrona"/>
                <a:cs typeface="Petrona"/>
                <a:sym typeface="Petrona"/>
              </a:defRPr>
            </a:lvl1pPr>
          </a:lstStyle>
          <a:p>
            <a:r>
              <a:t>Implement open-source hardware &amp; software</a:t>
            </a:r>
          </a:p>
        </p:txBody>
      </p:sp>
      <p:sp>
        <p:nvSpPr>
          <p:cNvPr id="171" name="Google Shape;149;p20"/>
          <p:cNvSpPr txBox="1"/>
          <p:nvPr/>
        </p:nvSpPr>
        <p:spPr>
          <a:xfrm>
            <a:off x="8142923" y="2430897"/>
            <a:ext cx="5852876"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4285"/>
              </a:lnSpc>
              <a:defRPr>
                <a:solidFill>
                  <a:srgbClr val="272525"/>
                </a:solidFill>
                <a:latin typeface="Inter"/>
                <a:ea typeface="Inter"/>
                <a:cs typeface="Inter"/>
                <a:sym typeface="Inter"/>
              </a:defRPr>
            </a:lvl1pPr>
          </a:lstStyle>
          <a:p>
            <a:r>
              <a:t>Reduce reliance on proprietary solutions and lower operational costs.</a:t>
            </a:r>
          </a:p>
        </p:txBody>
      </p:sp>
      <p:sp>
        <p:nvSpPr>
          <p:cNvPr id="172" name="Google Shape;150;p20"/>
          <p:cNvSpPr/>
          <p:nvPr/>
        </p:nvSpPr>
        <p:spPr>
          <a:xfrm>
            <a:off x="7546657" y="3384827"/>
            <a:ext cx="412792" cy="412792"/>
          </a:xfrm>
          <a:prstGeom prst="roundRect">
            <a:avLst>
              <a:gd name="adj" fmla="val 18671"/>
            </a:avLst>
          </a:prstGeom>
          <a:solidFill>
            <a:srgbClr val="CCEEFF"/>
          </a:solidFill>
          <a:ln>
            <a:solidFill>
              <a:srgbClr val="B2D4E5"/>
            </a:solidFill>
          </a:ln>
        </p:spPr>
        <p:txBody>
          <a:bodyPr lIns="0" tIns="0" rIns="0" bIns="0" anchor="ctr"/>
          <a:lstStyle/>
          <a:p>
            <a:endParaRPr/>
          </a:p>
        </p:txBody>
      </p:sp>
      <p:sp>
        <p:nvSpPr>
          <p:cNvPr id="173" name="Google Shape;151;p20"/>
          <p:cNvSpPr txBox="1"/>
          <p:nvPr/>
        </p:nvSpPr>
        <p:spPr>
          <a:xfrm>
            <a:off x="7608510" y="3410544"/>
            <a:ext cx="288967" cy="330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a:defRPr sz="2200" b="1">
                <a:solidFill>
                  <a:srgbClr val="272525"/>
                </a:solidFill>
                <a:latin typeface="Petrona"/>
                <a:ea typeface="Petrona"/>
                <a:cs typeface="Petrona"/>
                <a:sym typeface="Petrona"/>
              </a:defRPr>
            </a:lvl1pPr>
          </a:lstStyle>
          <a:p>
            <a:r>
              <a:t>2</a:t>
            </a:r>
          </a:p>
        </p:txBody>
      </p:sp>
      <p:sp>
        <p:nvSpPr>
          <p:cNvPr id="174" name="Google Shape;152;p20"/>
          <p:cNvSpPr txBox="1"/>
          <p:nvPr/>
        </p:nvSpPr>
        <p:spPr>
          <a:xfrm>
            <a:off x="8142923" y="3447812"/>
            <a:ext cx="3272554"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7027"/>
              </a:lnSpc>
              <a:defRPr sz="1800" b="1">
                <a:solidFill>
                  <a:srgbClr val="272525"/>
                </a:solidFill>
                <a:latin typeface="Petrona"/>
                <a:ea typeface="Petrona"/>
                <a:cs typeface="Petrona"/>
                <a:sym typeface="Petrona"/>
              </a:defRPr>
            </a:lvl1pPr>
          </a:lstStyle>
          <a:p>
            <a:r>
              <a:t>Enable real-time data capture</a:t>
            </a:r>
          </a:p>
        </p:txBody>
      </p:sp>
      <p:sp>
        <p:nvSpPr>
          <p:cNvPr id="175" name="Google Shape;153;p20"/>
          <p:cNvSpPr txBox="1"/>
          <p:nvPr/>
        </p:nvSpPr>
        <p:spPr>
          <a:xfrm>
            <a:off x="8142923" y="3932277"/>
            <a:ext cx="5852876" cy="5705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4285"/>
              </a:lnSpc>
              <a:defRPr>
                <a:solidFill>
                  <a:srgbClr val="272525"/>
                </a:solidFill>
                <a:latin typeface="Inter"/>
                <a:ea typeface="Inter"/>
                <a:cs typeface="Inter"/>
                <a:sym typeface="Inter"/>
              </a:defRPr>
            </a:lvl1pPr>
          </a:lstStyle>
          <a:p>
            <a:r>
              <a:t>Accurate and immediate acquisition of electrical parameters from machines.</a:t>
            </a:r>
          </a:p>
        </p:txBody>
      </p:sp>
      <p:sp>
        <p:nvSpPr>
          <p:cNvPr id="176" name="Google Shape;154;p20"/>
          <p:cNvSpPr/>
          <p:nvPr/>
        </p:nvSpPr>
        <p:spPr>
          <a:xfrm>
            <a:off x="7546657" y="4886206"/>
            <a:ext cx="412792" cy="412792"/>
          </a:xfrm>
          <a:prstGeom prst="roundRect">
            <a:avLst>
              <a:gd name="adj" fmla="val 18671"/>
            </a:avLst>
          </a:prstGeom>
          <a:solidFill>
            <a:srgbClr val="CCEEFF"/>
          </a:solidFill>
          <a:ln>
            <a:solidFill>
              <a:srgbClr val="B2D4E5"/>
            </a:solidFill>
          </a:ln>
        </p:spPr>
        <p:txBody>
          <a:bodyPr lIns="0" tIns="0" rIns="0" bIns="0" anchor="ctr"/>
          <a:lstStyle/>
          <a:p>
            <a:endParaRPr/>
          </a:p>
        </p:txBody>
      </p:sp>
      <p:sp>
        <p:nvSpPr>
          <p:cNvPr id="177" name="Google Shape;155;p20"/>
          <p:cNvSpPr txBox="1"/>
          <p:nvPr/>
        </p:nvSpPr>
        <p:spPr>
          <a:xfrm>
            <a:off x="7608510" y="4911923"/>
            <a:ext cx="288967" cy="330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a:defRPr sz="2200" b="1">
                <a:solidFill>
                  <a:srgbClr val="272525"/>
                </a:solidFill>
                <a:latin typeface="Petrona"/>
                <a:ea typeface="Petrona"/>
                <a:cs typeface="Petrona"/>
                <a:sym typeface="Petrona"/>
              </a:defRPr>
            </a:lvl1pPr>
          </a:lstStyle>
          <a:p>
            <a:r>
              <a:t>3</a:t>
            </a:r>
          </a:p>
        </p:txBody>
      </p:sp>
      <p:sp>
        <p:nvSpPr>
          <p:cNvPr id="178" name="Google Shape;156;p20"/>
          <p:cNvSpPr txBox="1"/>
          <p:nvPr/>
        </p:nvSpPr>
        <p:spPr>
          <a:xfrm>
            <a:off x="8142923" y="4949190"/>
            <a:ext cx="3872389"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7027"/>
              </a:lnSpc>
              <a:defRPr sz="1800" b="1">
                <a:solidFill>
                  <a:srgbClr val="272525"/>
                </a:solidFill>
                <a:latin typeface="Petrona"/>
                <a:ea typeface="Petrona"/>
                <a:cs typeface="Petrona"/>
                <a:sym typeface="Petrona"/>
              </a:defRPr>
            </a:lvl1pPr>
          </a:lstStyle>
          <a:p>
            <a:r>
              <a:t>Provide intuitive data visualization</a:t>
            </a:r>
          </a:p>
        </p:txBody>
      </p:sp>
      <p:sp>
        <p:nvSpPr>
          <p:cNvPr id="179" name="Google Shape;157;p20"/>
          <p:cNvSpPr txBox="1"/>
          <p:nvPr/>
        </p:nvSpPr>
        <p:spPr>
          <a:xfrm>
            <a:off x="8142923" y="5433655"/>
            <a:ext cx="5852876" cy="5705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4285"/>
              </a:lnSpc>
              <a:defRPr>
                <a:solidFill>
                  <a:srgbClr val="272525"/>
                </a:solidFill>
                <a:latin typeface="Inter"/>
                <a:ea typeface="Inter"/>
                <a:cs typeface="Inter"/>
                <a:sym typeface="Inter"/>
              </a:defRPr>
            </a:lvl1pPr>
          </a:lstStyle>
          <a:p>
            <a:r>
              <a:t>Enhance user understanding through clear numerical and graphical displays.</a:t>
            </a:r>
          </a:p>
        </p:txBody>
      </p:sp>
      <p:sp>
        <p:nvSpPr>
          <p:cNvPr id="180" name="Google Shape;158;p20"/>
          <p:cNvSpPr/>
          <p:nvPr/>
        </p:nvSpPr>
        <p:spPr>
          <a:xfrm>
            <a:off x="7546657" y="6387584"/>
            <a:ext cx="412792" cy="412792"/>
          </a:xfrm>
          <a:prstGeom prst="roundRect">
            <a:avLst>
              <a:gd name="adj" fmla="val 18671"/>
            </a:avLst>
          </a:prstGeom>
          <a:solidFill>
            <a:srgbClr val="CCEEFF"/>
          </a:solidFill>
          <a:ln>
            <a:solidFill>
              <a:srgbClr val="B2D4E5"/>
            </a:solidFill>
          </a:ln>
        </p:spPr>
        <p:txBody>
          <a:bodyPr lIns="0" tIns="0" rIns="0" bIns="0" anchor="ctr"/>
          <a:lstStyle/>
          <a:p>
            <a:endParaRPr/>
          </a:p>
        </p:txBody>
      </p:sp>
      <p:sp>
        <p:nvSpPr>
          <p:cNvPr id="181" name="Google Shape;159;p20"/>
          <p:cNvSpPr txBox="1"/>
          <p:nvPr/>
        </p:nvSpPr>
        <p:spPr>
          <a:xfrm>
            <a:off x="7608510" y="6413301"/>
            <a:ext cx="288967" cy="330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a:defRPr sz="2200" b="1">
                <a:solidFill>
                  <a:srgbClr val="272525"/>
                </a:solidFill>
                <a:latin typeface="Petrona"/>
                <a:ea typeface="Petrona"/>
                <a:cs typeface="Petrona"/>
                <a:sym typeface="Petrona"/>
              </a:defRPr>
            </a:lvl1pPr>
          </a:lstStyle>
          <a:p>
            <a:r>
              <a:t>4</a:t>
            </a:r>
          </a:p>
        </p:txBody>
      </p:sp>
      <p:sp>
        <p:nvSpPr>
          <p:cNvPr id="182" name="Google Shape;160;p20"/>
          <p:cNvSpPr txBox="1"/>
          <p:nvPr/>
        </p:nvSpPr>
        <p:spPr>
          <a:xfrm>
            <a:off x="8142923" y="6450567"/>
            <a:ext cx="324814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7027"/>
              </a:lnSpc>
              <a:defRPr sz="1800" b="1">
                <a:solidFill>
                  <a:srgbClr val="272525"/>
                </a:solidFill>
                <a:latin typeface="Petrona"/>
                <a:ea typeface="Petrona"/>
                <a:cs typeface="Petrona"/>
                <a:sym typeface="Petrona"/>
              </a:defRPr>
            </a:lvl1pPr>
          </a:lstStyle>
          <a:p>
            <a:r>
              <a:t>Improve lab safety &amp; learning</a:t>
            </a:r>
          </a:p>
        </p:txBody>
      </p:sp>
      <p:sp>
        <p:nvSpPr>
          <p:cNvPr id="183" name="Google Shape;161;p20"/>
          <p:cNvSpPr txBox="1"/>
          <p:nvPr/>
        </p:nvSpPr>
        <p:spPr>
          <a:xfrm>
            <a:off x="8142923" y="6935033"/>
            <a:ext cx="5852876" cy="5705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4285"/>
              </a:lnSpc>
              <a:defRPr>
                <a:solidFill>
                  <a:srgbClr val="272525"/>
                </a:solidFill>
                <a:latin typeface="Inter"/>
                <a:ea typeface="Inter"/>
                <a:cs typeface="Inter"/>
                <a:sym typeface="Inter"/>
              </a:defRPr>
            </a:lvl1pPr>
          </a:lstStyle>
          <a:p>
            <a:r>
              <a:t>Offer better insights into machine performance and facilitate experimentation.</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Google Shape;178;p22"/>
          <p:cNvSpPr txBox="1"/>
          <p:nvPr/>
        </p:nvSpPr>
        <p:spPr>
          <a:xfrm>
            <a:off x="657462" y="645794"/>
            <a:ext cx="9612232" cy="469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4193"/>
              </a:lnSpc>
              <a:defRPr sz="3100" b="1">
                <a:latin typeface="Petrona"/>
                <a:ea typeface="Petrona"/>
                <a:cs typeface="Petrona"/>
                <a:sym typeface="Petrona"/>
              </a:defRPr>
            </a:lvl1pPr>
          </a:lstStyle>
          <a:p>
            <a:r>
              <a:t>Prototype Development: Phase 1 &amp; 2 Progress</a:t>
            </a:r>
          </a:p>
        </p:txBody>
      </p:sp>
      <p:sp>
        <p:nvSpPr>
          <p:cNvPr id="186" name="Google Shape;179;p22"/>
          <p:cNvSpPr txBox="1"/>
          <p:nvPr/>
        </p:nvSpPr>
        <p:spPr>
          <a:xfrm>
            <a:off x="657462" y="1514475"/>
            <a:ext cx="13315476" cy="2159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2068"/>
              </a:lnSpc>
              <a:defRPr>
                <a:solidFill>
                  <a:srgbClr val="272525"/>
                </a:solidFill>
                <a:latin typeface="Inter"/>
                <a:ea typeface="Inter"/>
                <a:cs typeface="Inter"/>
                <a:sym typeface="Inter"/>
              </a:defRPr>
            </a:lvl1pPr>
          </a:lstStyle>
          <a:p>
            <a:r>
              <a:t>We are currently in the initial stages of prototype development, focusing on establishing core data acquisition and basic visualization.</a:t>
            </a:r>
          </a:p>
        </p:txBody>
      </p:sp>
      <p:pic>
        <p:nvPicPr>
          <p:cNvPr id="187" name="Google Shape;180;p22" descr="Google Shape;180;p22"/>
          <p:cNvPicPr>
            <a:picLocks noChangeAspect="1"/>
          </p:cNvPicPr>
          <p:nvPr/>
        </p:nvPicPr>
        <p:blipFill>
          <a:blip r:embed="rId2"/>
          <a:stretch>
            <a:fillRect/>
          </a:stretch>
        </p:blipFill>
        <p:spPr>
          <a:xfrm>
            <a:off x="657463" y="2307906"/>
            <a:ext cx="6563798" cy="1143002"/>
          </a:xfrm>
          <a:prstGeom prst="rect">
            <a:avLst/>
          </a:prstGeom>
          <a:ln w="12700">
            <a:miter lim="400000"/>
          </a:ln>
        </p:spPr>
      </p:pic>
      <p:sp>
        <p:nvSpPr>
          <p:cNvPr id="188" name="Google Shape;181;p22"/>
          <p:cNvSpPr txBox="1"/>
          <p:nvPr/>
        </p:nvSpPr>
        <p:spPr>
          <a:xfrm>
            <a:off x="845223" y="3059190"/>
            <a:ext cx="6340185" cy="292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6314"/>
              </a:lnSpc>
              <a:defRPr sz="1900" b="1">
                <a:solidFill>
                  <a:srgbClr val="272525"/>
                </a:solidFill>
                <a:latin typeface="Petrona"/>
                <a:ea typeface="Petrona"/>
                <a:cs typeface="Petrona"/>
                <a:sym typeface="Petrona"/>
              </a:defRPr>
            </a:lvl1pPr>
          </a:lstStyle>
          <a:p>
            <a:r>
              <a:t>Phase 1: Hardware Integration &amp; Data Logging</a:t>
            </a:r>
          </a:p>
        </p:txBody>
      </p:sp>
      <p:sp>
        <p:nvSpPr>
          <p:cNvPr id="189" name="Google Shape;182;p22"/>
          <p:cNvSpPr txBox="1"/>
          <p:nvPr/>
        </p:nvSpPr>
        <p:spPr>
          <a:xfrm>
            <a:off x="845223" y="3479958"/>
            <a:ext cx="6188276" cy="9157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068"/>
              </a:lnSpc>
              <a:defRPr b="1">
                <a:solidFill>
                  <a:srgbClr val="272525"/>
                </a:solidFill>
                <a:latin typeface="Inter"/>
                <a:ea typeface="Inter"/>
                <a:cs typeface="Inter"/>
                <a:sym typeface="Inter"/>
              </a:defRPr>
            </a:pPr>
            <a:r>
              <a:t>Objective:</a:t>
            </a:r>
            <a:r>
              <a:rPr b="0"/>
              <a:t> Collect raw electrical parameters (voltage, current) from a basic circuit (battery, LEDs, breadboard) using a microcontroller and log to an Excel file.</a:t>
            </a:r>
          </a:p>
        </p:txBody>
      </p:sp>
      <p:sp>
        <p:nvSpPr>
          <p:cNvPr id="190" name="Google Shape;183;p22"/>
          <p:cNvSpPr txBox="1"/>
          <p:nvPr/>
        </p:nvSpPr>
        <p:spPr>
          <a:xfrm>
            <a:off x="845223" y="4494133"/>
            <a:ext cx="6188276" cy="9157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068"/>
              </a:lnSpc>
              <a:defRPr b="1">
                <a:solidFill>
                  <a:srgbClr val="272525"/>
                </a:solidFill>
                <a:latin typeface="Inter"/>
                <a:ea typeface="Inter"/>
                <a:cs typeface="Inter"/>
                <a:sym typeface="Inter"/>
              </a:defRPr>
            </a:pPr>
            <a:r>
              <a:t>Microcontroller Choice:</a:t>
            </a:r>
            <a:r>
              <a:rPr b="0"/>
              <a:t> Initial prototype will use Arduino Uno for its ease of use and immediate availability. Subsequent phases will transition to ESP32 for enhanced capabilities.</a:t>
            </a:r>
          </a:p>
        </p:txBody>
      </p:sp>
      <p:sp>
        <p:nvSpPr>
          <p:cNvPr id="191" name="Google Shape;184;p22"/>
          <p:cNvSpPr txBox="1"/>
          <p:nvPr/>
        </p:nvSpPr>
        <p:spPr>
          <a:xfrm>
            <a:off x="845223" y="5461396"/>
            <a:ext cx="6188276"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068"/>
              </a:lnSpc>
              <a:defRPr b="1">
                <a:solidFill>
                  <a:srgbClr val="272525"/>
                </a:solidFill>
                <a:latin typeface="Inter"/>
                <a:ea typeface="Inter"/>
                <a:cs typeface="Inter"/>
                <a:sym typeface="Inter"/>
              </a:defRPr>
            </a:pPr>
            <a:r>
              <a:t>Sensor Interfacing:</a:t>
            </a:r>
            <a:r>
              <a:rPr b="0"/>
              <a:t> Successful integration of current and voltage sensors.</a:t>
            </a:r>
          </a:p>
        </p:txBody>
      </p:sp>
      <p:sp>
        <p:nvSpPr>
          <p:cNvPr id="192" name="Google Shape;185;p22"/>
          <p:cNvSpPr txBox="1"/>
          <p:nvPr/>
        </p:nvSpPr>
        <p:spPr>
          <a:xfrm>
            <a:off x="845223" y="6128146"/>
            <a:ext cx="6188276" cy="565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068"/>
              </a:lnSpc>
              <a:defRPr b="1">
                <a:solidFill>
                  <a:srgbClr val="272525"/>
                </a:solidFill>
                <a:latin typeface="Inter"/>
                <a:ea typeface="Inter"/>
                <a:cs typeface="Inter"/>
                <a:sym typeface="Inter"/>
              </a:defRPr>
            </a:pPr>
            <a:r>
              <a:t>Code Development:</a:t>
            </a:r>
            <a:r>
              <a:rPr b="0"/>
              <a:t> Firmware written for data acquisition and serial communication.</a:t>
            </a:r>
          </a:p>
        </p:txBody>
      </p:sp>
      <p:sp>
        <p:nvSpPr>
          <p:cNvPr id="193" name="Google Shape;186;p22"/>
          <p:cNvSpPr txBox="1"/>
          <p:nvPr/>
        </p:nvSpPr>
        <p:spPr>
          <a:xfrm>
            <a:off x="845223" y="6794896"/>
            <a:ext cx="6188276"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068"/>
              </a:lnSpc>
              <a:defRPr b="1">
                <a:solidFill>
                  <a:srgbClr val="272525"/>
                </a:solidFill>
                <a:latin typeface="Inter"/>
                <a:ea typeface="Inter"/>
                <a:cs typeface="Inter"/>
                <a:sym typeface="Inter"/>
              </a:defRPr>
            </a:pPr>
            <a:r>
              <a:t>Data Export:</a:t>
            </a:r>
            <a:r>
              <a:rPr b="0"/>
              <a:t> Data streamed to PC and saved into a CSV/Excel format.</a:t>
            </a:r>
          </a:p>
        </p:txBody>
      </p:sp>
      <p:pic>
        <p:nvPicPr>
          <p:cNvPr id="194" name="Google Shape;187;p22" descr="Google Shape;187;p22"/>
          <p:cNvPicPr>
            <a:picLocks noChangeAspect="1"/>
          </p:cNvPicPr>
          <p:nvPr/>
        </p:nvPicPr>
        <p:blipFill>
          <a:blip r:embed="rId2"/>
          <a:stretch>
            <a:fillRect/>
          </a:stretch>
        </p:blipFill>
        <p:spPr>
          <a:xfrm>
            <a:off x="7409019" y="2026205"/>
            <a:ext cx="6563919" cy="1143001"/>
          </a:xfrm>
          <a:prstGeom prst="rect">
            <a:avLst/>
          </a:prstGeom>
          <a:ln w="12700">
            <a:miter lim="400000"/>
          </a:ln>
        </p:spPr>
      </p:pic>
      <p:sp>
        <p:nvSpPr>
          <p:cNvPr id="195" name="Google Shape;188;p22"/>
          <p:cNvSpPr txBox="1"/>
          <p:nvPr/>
        </p:nvSpPr>
        <p:spPr>
          <a:xfrm>
            <a:off x="7596782" y="2777488"/>
            <a:ext cx="6911428" cy="292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6314"/>
              </a:lnSpc>
              <a:defRPr sz="1900" b="1">
                <a:solidFill>
                  <a:srgbClr val="272525"/>
                </a:solidFill>
                <a:latin typeface="Petrona"/>
                <a:ea typeface="Petrona"/>
                <a:cs typeface="Petrona"/>
                <a:sym typeface="Petrona"/>
              </a:defRPr>
            </a:lvl1pPr>
          </a:lstStyle>
          <a:p>
            <a:r>
              <a:t>Phase 2: Python Data Processing &amp; Graphing</a:t>
            </a:r>
          </a:p>
        </p:txBody>
      </p:sp>
      <p:sp>
        <p:nvSpPr>
          <p:cNvPr id="196" name="Google Shape;189;p22"/>
          <p:cNvSpPr txBox="1"/>
          <p:nvPr/>
        </p:nvSpPr>
        <p:spPr>
          <a:xfrm>
            <a:off x="7596782" y="3198255"/>
            <a:ext cx="6188395" cy="5658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068"/>
              </a:lnSpc>
              <a:defRPr b="1">
                <a:solidFill>
                  <a:srgbClr val="272525"/>
                </a:solidFill>
                <a:latin typeface="Inter"/>
                <a:ea typeface="Inter"/>
                <a:cs typeface="Inter"/>
                <a:sym typeface="Inter"/>
              </a:defRPr>
            </a:pPr>
            <a:r>
              <a:t>Objective:</a:t>
            </a:r>
            <a:r>
              <a:rPr b="0"/>
              <a:t> Develop Python scripts to load raw data, perform calculations (e.g., power), and generate various real-time graphs.</a:t>
            </a:r>
          </a:p>
        </p:txBody>
      </p:sp>
      <p:sp>
        <p:nvSpPr>
          <p:cNvPr id="197" name="Google Shape;190;p22"/>
          <p:cNvSpPr txBox="1"/>
          <p:nvPr/>
        </p:nvSpPr>
        <p:spPr>
          <a:xfrm>
            <a:off x="7596782" y="3911917"/>
            <a:ext cx="6188395"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068"/>
              </a:lnSpc>
              <a:defRPr b="1">
                <a:solidFill>
                  <a:srgbClr val="272525"/>
                </a:solidFill>
                <a:latin typeface="Inter"/>
                <a:ea typeface="Inter"/>
                <a:cs typeface="Inter"/>
                <a:sym typeface="Inter"/>
              </a:defRPr>
            </a:pPr>
            <a:r>
              <a:t>Data Import:</a:t>
            </a:r>
            <a:r>
              <a:rPr b="0"/>
              <a:t> Python script successfully reads data from Excel files.</a:t>
            </a:r>
          </a:p>
        </p:txBody>
      </p:sp>
      <p:sp>
        <p:nvSpPr>
          <p:cNvPr id="198" name="Google Shape;191;p22"/>
          <p:cNvSpPr txBox="1"/>
          <p:nvPr/>
        </p:nvSpPr>
        <p:spPr>
          <a:xfrm>
            <a:off x="7596782" y="4578667"/>
            <a:ext cx="6188395"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068"/>
              </a:lnSpc>
              <a:defRPr b="1">
                <a:solidFill>
                  <a:srgbClr val="272525"/>
                </a:solidFill>
                <a:latin typeface="Inter"/>
                <a:ea typeface="Inter"/>
                <a:cs typeface="Inter"/>
                <a:sym typeface="Inter"/>
              </a:defRPr>
            </a:pPr>
            <a:r>
              <a:t>Parameter Calculation:</a:t>
            </a:r>
            <a:r>
              <a:rPr b="0"/>
              <a:t> Power calculation implemented ($P = V \times I$).</a:t>
            </a:r>
          </a:p>
        </p:txBody>
      </p:sp>
      <p:sp>
        <p:nvSpPr>
          <p:cNvPr id="199" name="Google Shape;192;p22"/>
          <p:cNvSpPr txBox="1"/>
          <p:nvPr/>
        </p:nvSpPr>
        <p:spPr>
          <a:xfrm>
            <a:off x="7596782" y="5245417"/>
            <a:ext cx="6188395" cy="565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068"/>
              </a:lnSpc>
              <a:defRPr b="1">
                <a:solidFill>
                  <a:srgbClr val="272525"/>
                </a:solidFill>
                <a:latin typeface="Inter"/>
                <a:ea typeface="Inter"/>
                <a:cs typeface="Inter"/>
                <a:sym typeface="Inter"/>
              </a:defRPr>
            </a:pPr>
            <a:r>
              <a:t>Graphing Modules:</a:t>
            </a:r>
            <a:r>
              <a:rPr b="0"/>
              <a:t> Utilising Matplotlib/Seaborn for visualising Voltage vs. Current, Power vs. Time, etc.</a:t>
            </a:r>
          </a:p>
        </p:txBody>
      </p:sp>
      <p:sp>
        <p:nvSpPr>
          <p:cNvPr id="200" name="Google Shape;193;p22"/>
          <p:cNvSpPr txBox="1"/>
          <p:nvPr/>
        </p:nvSpPr>
        <p:spPr>
          <a:xfrm>
            <a:off x="7596782" y="5912167"/>
            <a:ext cx="6188395"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62068"/>
              </a:lnSpc>
              <a:defRPr b="1">
                <a:solidFill>
                  <a:srgbClr val="272525"/>
                </a:solidFill>
                <a:latin typeface="Inter"/>
                <a:ea typeface="Inter"/>
                <a:cs typeface="Inter"/>
                <a:sym typeface="Inter"/>
              </a:defRPr>
            </a:pPr>
            <a:r>
              <a:t>Data Validation:</a:t>
            </a:r>
            <a:r>
              <a:rPr b="0"/>
              <a:t> Preliminary checks to ensure data integrity and consistency.</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Google Shape;199;p23"/>
          <p:cNvSpPr txBox="1"/>
          <p:nvPr/>
        </p:nvSpPr>
        <p:spPr>
          <a:xfrm>
            <a:off x="716397" y="824389"/>
            <a:ext cx="7447065" cy="508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5373"/>
              </a:lnSpc>
              <a:defRPr sz="3300" b="1">
                <a:latin typeface="Petrona"/>
                <a:ea typeface="Petrona"/>
                <a:cs typeface="Petrona"/>
                <a:sym typeface="Petrona"/>
              </a:defRPr>
            </a:lvl1pPr>
          </a:lstStyle>
          <a:p>
            <a:r>
              <a:t>Next Steps: Phase 3 &amp; Beyond</a:t>
            </a:r>
          </a:p>
        </p:txBody>
      </p:sp>
      <p:sp>
        <p:nvSpPr>
          <p:cNvPr id="203" name="Google Shape;200;p23"/>
          <p:cNvSpPr txBox="1"/>
          <p:nvPr/>
        </p:nvSpPr>
        <p:spPr>
          <a:xfrm>
            <a:off x="716398" y="1771055"/>
            <a:ext cx="13197604" cy="6258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59375"/>
              </a:lnSpc>
              <a:defRPr sz="1600">
                <a:solidFill>
                  <a:srgbClr val="272525"/>
                </a:solidFill>
                <a:latin typeface="Inter"/>
                <a:ea typeface="Inter"/>
                <a:cs typeface="Inter"/>
                <a:sym typeface="Inter"/>
              </a:defRPr>
            </a:lvl1pPr>
          </a:lstStyle>
          <a:p>
            <a:r>
              <a:t>With the core data acquisition and plotting capabilities established, the next phase focuses on refining the user experience and preparing for full lab integration.</a:t>
            </a:r>
          </a:p>
        </p:txBody>
      </p:sp>
      <p:sp>
        <p:nvSpPr>
          <p:cNvPr id="204" name="Google Shape;201;p23"/>
          <p:cNvSpPr/>
          <p:nvPr/>
        </p:nvSpPr>
        <p:spPr>
          <a:xfrm>
            <a:off x="716399" y="2656165"/>
            <a:ext cx="6496407" cy="4748928"/>
          </a:xfrm>
          <a:prstGeom prst="roundRect">
            <a:avLst>
              <a:gd name="adj" fmla="val 1811"/>
            </a:avLst>
          </a:prstGeom>
          <a:solidFill>
            <a:srgbClr val="FFFFFF">
              <a:alpha val="74901"/>
            </a:srgbClr>
          </a:solidFill>
          <a:ln w="22850">
            <a:solidFill>
              <a:srgbClr val="B2D4E5"/>
            </a:solidFill>
          </a:ln>
        </p:spPr>
        <p:txBody>
          <a:bodyPr lIns="0" tIns="0" rIns="0" bIns="0" anchor="ctr"/>
          <a:lstStyle/>
          <a:p>
            <a:endParaRPr/>
          </a:p>
        </p:txBody>
      </p:sp>
      <p:sp>
        <p:nvSpPr>
          <p:cNvPr id="205" name="Google Shape;202;p23"/>
          <p:cNvSpPr/>
          <p:nvPr/>
        </p:nvSpPr>
        <p:spPr>
          <a:xfrm>
            <a:off x="739257" y="2679025"/>
            <a:ext cx="6450690" cy="614126"/>
          </a:xfrm>
          <a:prstGeom prst="roundRect">
            <a:avLst>
              <a:gd name="adj" fmla="val 9533"/>
            </a:avLst>
          </a:prstGeom>
          <a:solidFill>
            <a:srgbClr val="CCEEFF"/>
          </a:solidFill>
          <a:ln w="12700">
            <a:miter lim="400000"/>
          </a:ln>
        </p:spPr>
        <p:txBody>
          <a:bodyPr lIns="0" tIns="0" rIns="0" bIns="0" anchor="ctr"/>
          <a:lstStyle/>
          <a:p>
            <a:endParaRPr/>
          </a:p>
        </p:txBody>
      </p:sp>
      <p:sp>
        <p:nvSpPr>
          <p:cNvPr id="206" name="Google Shape;203;p23"/>
          <p:cNvSpPr txBox="1"/>
          <p:nvPr/>
        </p:nvSpPr>
        <p:spPr>
          <a:xfrm>
            <a:off x="3811072" y="2790349"/>
            <a:ext cx="307064" cy="368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2400" b="1">
                <a:solidFill>
                  <a:srgbClr val="272525"/>
                </a:solidFill>
                <a:latin typeface="Petrona"/>
                <a:ea typeface="Petrona"/>
                <a:cs typeface="Petrona"/>
                <a:sym typeface="Petrona"/>
              </a:defRPr>
            </a:lvl1pPr>
          </a:lstStyle>
          <a:p>
            <a:r>
              <a:t>1</a:t>
            </a:r>
          </a:p>
        </p:txBody>
      </p:sp>
      <p:sp>
        <p:nvSpPr>
          <p:cNvPr id="207" name="Google Shape;204;p23"/>
          <p:cNvSpPr txBox="1"/>
          <p:nvPr/>
        </p:nvSpPr>
        <p:spPr>
          <a:xfrm>
            <a:off x="943926" y="3497817"/>
            <a:ext cx="6041354" cy="7105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3809"/>
              </a:lnSpc>
              <a:defRPr sz="2100" b="1">
                <a:solidFill>
                  <a:srgbClr val="272525"/>
                </a:solidFill>
                <a:latin typeface="Petrona"/>
                <a:ea typeface="Petrona"/>
                <a:cs typeface="Petrona"/>
                <a:sym typeface="Petrona"/>
              </a:defRPr>
            </a:lvl1pPr>
          </a:lstStyle>
          <a:p>
            <a:r>
              <a:t>Phase 3: Graphical User Interface (GUI) Development</a:t>
            </a:r>
          </a:p>
        </p:txBody>
      </p:sp>
      <p:sp>
        <p:nvSpPr>
          <p:cNvPr id="208" name="Google Shape;205;p23"/>
          <p:cNvSpPr txBox="1"/>
          <p:nvPr/>
        </p:nvSpPr>
        <p:spPr>
          <a:xfrm>
            <a:off x="943926" y="4292322"/>
            <a:ext cx="6041354" cy="6258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Objective:</a:t>
            </a:r>
            <a:r>
              <a:rPr b="0"/>
              <a:t> Create an intuitive and user-friendly desktop application for real-time monitoring and analysis.</a:t>
            </a:r>
          </a:p>
        </p:txBody>
      </p:sp>
      <p:sp>
        <p:nvSpPr>
          <p:cNvPr id="209" name="Google Shape;206;p23"/>
          <p:cNvSpPr txBox="1"/>
          <p:nvPr/>
        </p:nvSpPr>
        <p:spPr>
          <a:xfrm>
            <a:off x="943926" y="5069918"/>
            <a:ext cx="6041354" cy="6258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Framework:</a:t>
            </a:r>
            <a:r>
              <a:rPr b="0"/>
              <a:t> Investigate suitable Python GUI frameworks (e.g., PyQt, Tkinter, Kivy) for cross-platform compatibility.</a:t>
            </a:r>
          </a:p>
        </p:txBody>
      </p:sp>
      <p:sp>
        <p:nvSpPr>
          <p:cNvPr id="210" name="Google Shape;207;p23"/>
          <p:cNvSpPr txBox="1"/>
          <p:nvPr/>
        </p:nvSpPr>
        <p:spPr>
          <a:xfrm>
            <a:off x="943926" y="5796319"/>
            <a:ext cx="6041354" cy="6258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Features:</a:t>
            </a:r>
            <a:r>
              <a:rPr b="0"/>
              <a:t> Real-time numerical display, interactive graphs, data logging controls, and experiment management.</a:t>
            </a:r>
          </a:p>
        </p:txBody>
      </p:sp>
      <p:sp>
        <p:nvSpPr>
          <p:cNvPr id="211" name="Google Shape;208;p23"/>
          <p:cNvSpPr txBox="1"/>
          <p:nvPr/>
        </p:nvSpPr>
        <p:spPr>
          <a:xfrm>
            <a:off x="943926" y="6522718"/>
            <a:ext cx="6041354" cy="6258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Deployment:</a:t>
            </a:r>
            <a:r>
              <a:rPr b="0"/>
              <a:t> Package the application for easy installation on Windows machines in the lab.</a:t>
            </a:r>
          </a:p>
        </p:txBody>
      </p:sp>
      <p:sp>
        <p:nvSpPr>
          <p:cNvPr id="212" name="Google Shape;209;p23"/>
          <p:cNvSpPr/>
          <p:nvPr/>
        </p:nvSpPr>
        <p:spPr>
          <a:xfrm>
            <a:off x="7417475" y="2656165"/>
            <a:ext cx="6496528" cy="4748928"/>
          </a:xfrm>
          <a:prstGeom prst="roundRect">
            <a:avLst>
              <a:gd name="adj" fmla="val 1811"/>
            </a:avLst>
          </a:prstGeom>
          <a:solidFill>
            <a:srgbClr val="FFFFFF">
              <a:alpha val="74901"/>
            </a:srgbClr>
          </a:solidFill>
          <a:ln w="22850">
            <a:solidFill>
              <a:srgbClr val="B2D4E5"/>
            </a:solidFill>
          </a:ln>
        </p:spPr>
        <p:txBody>
          <a:bodyPr lIns="0" tIns="0" rIns="0" bIns="0" anchor="ctr"/>
          <a:lstStyle/>
          <a:p>
            <a:endParaRPr/>
          </a:p>
        </p:txBody>
      </p:sp>
      <p:sp>
        <p:nvSpPr>
          <p:cNvPr id="213" name="Google Shape;210;p23"/>
          <p:cNvSpPr/>
          <p:nvPr/>
        </p:nvSpPr>
        <p:spPr>
          <a:xfrm>
            <a:off x="7440334" y="2679025"/>
            <a:ext cx="6450808" cy="614126"/>
          </a:xfrm>
          <a:prstGeom prst="roundRect">
            <a:avLst>
              <a:gd name="adj" fmla="val 9533"/>
            </a:avLst>
          </a:prstGeom>
          <a:solidFill>
            <a:srgbClr val="CCEEFF"/>
          </a:solidFill>
          <a:ln w="12700">
            <a:miter lim="400000"/>
          </a:ln>
        </p:spPr>
        <p:txBody>
          <a:bodyPr lIns="0" tIns="0" rIns="0" bIns="0" anchor="ctr"/>
          <a:lstStyle/>
          <a:p>
            <a:endParaRPr/>
          </a:p>
        </p:txBody>
      </p:sp>
      <p:sp>
        <p:nvSpPr>
          <p:cNvPr id="214" name="Google Shape;211;p23"/>
          <p:cNvSpPr txBox="1"/>
          <p:nvPr/>
        </p:nvSpPr>
        <p:spPr>
          <a:xfrm>
            <a:off x="10512145" y="2790349"/>
            <a:ext cx="307064" cy="368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2400" b="1">
                <a:solidFill>
                  <a:srgbClr val="272525"/>
                </a:solidFill>
                <a:latin typeface="Petrona"/>
                <a:ea typeface="Petrona"/>
                <a:cs typeface="Petrona"/>
                <a:sym typeface="Petrona"/>
              </a:defRPr>
            </a:lvl1pPr>
          </a:lstStyle>
          <a:p>
            <a:r>
              <a:t>2</a:t>
            </a:r>
          </a:p>
        </p:txBody>
      </p:sp>
      <p:sp>
        <p:nvSpPr>
          <p:cNvPr id="215" name="Google Shape;212;p23"/>
          <p:cNvSpPr txBox="1"/>
          <p:nvPr/>
        </p:nvSpPr>
        <p:spPr>
          <a:xfrm>
            <a:off x="7645003" y="3497817"/>
            <a:ext cx="6212510" cy="317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3809"/>
              </a:lnSpc>
              <a:defRPr sz="2100" b="1">
                <a:solidFill>
                  <a:srgbClr val="272525"/>
                </a:solidFill>
                <a:latin typeface="Petrona"/>
                <a:ea typeface="Petrona"/>
                <a:cs typeface="Petrona"/>
                <a:sym typeface="Petrona"/>
              </a:defRPr>
            </a:lvl1pPr>
          </a:lstStyle>
          <a:p>
            <a:r>
              <a:t>Future Considerations: App vs. Web Interface</a:t>
            </a:r>
          </a:p>
        </p:txBody>
      </p:sp>
      <p:sp>
        <p:nvSpPr>
          <p:cNvPr id="216" name="Google Shape;213;p23"/>
          <p:cNvSpPr txBox="1"/>
          <p:nvPr/>
        </p:nvSpPr>
        <p:spPr>
          <a:xfrm>
            <a:off x="7645003" y="3956446"/>
            <a:ext cx="6041471" cy="10104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For lab environment:</a:t>
            </a:r>
            <a:r>
              <a:rPr b="0"/>
              <a:t> A dedicated desktop application (as in Phase 3) is ideal due to potentially limited internet access and direct hardware interaction.</a:t>
            </a:r>
          </a:p>
        </p:txBody>
      </p:sp>
      <p:sp>
        <p:nvSpPr>
          <p:cNvPr id="217" name="Google Shape;214;p23"/>
          <p:cNvSpPr txBox="1"/>
          <p:nvPr/>
        </p:nvSpPr>
        <p:spPr>
          <a:xfrm>
            <a:off x="7645003" y="5061465"/>
            <a:ext cx="6041471" cy="13950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nSpc>
                <a:spcPct val="159375"/>
              </a:lnSpc>
              <a:defRPr sz="1600" b="1">
                <a:solidFill>
                  <a:srgbClr val="272525"/>
                </a:solidFill>
                <a:latin typeface="Inter"/>
                <a:ea typeface="Inter"/>
                <a:cs typeface="Inter"/>
                <a:sym typeface="Inter"/>
              </a:defRPr>
            </a:pPr>
            <a:r>
              <a:t>For wider accessibility:</a:t>
            </a:r>
            <a:r>
              <a:rPr b="0"/>
              <a:t> A web-based interface could be explored in a later stage, potentially using Flask/Django for backend and React/Vue for frontend, but this would require a dedicated lab server.</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Google Shape;220;p24"/>
          <p:cNvSpPr txBox="1"/>
          <p:nvPr/>
        </p:nvSpPr>
        <p:spPr>
          <a:xfrm>
            <a:off x="696039" y="547447"/>
            <a:ext cx="4354711" cy="48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26153"/>
              </a:lnSpc>
              <a:defRPr sz="3200" b="1">
                <a:latin typeface="Petrona"/>
                <a:ea typeface="Petrona"/>
                <a:cs typeface="Petrona"/>
                <a:sym typeface="Petrona"/>
              </a:defRPr>
            </a:lvl1pPr>
          </a:lstStyle>
          <a:p>
            <a:r>
              <a:t>Timeline &amp; Milestones</a:t>
            </a:r>
          </a:p>
        </p:txBody>
      </p:sp>
      <p:sp>
        <p:nvSpPr>
          <p:cNvPr id="220" name="Google Shape;221;p24"/>
          <p:cNvSpPr txBox="1"/>
          <p:nvPr/>
        </p:nvSpPr>
        <p:spPr>
          <a:xfrm>
            <a:off x="696039" y="1467205"/>
            <a:ext cx="13238321" cy="22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1290"/>
              </a:lnSpc>
              <a:defRPr sz="1500">
                <a:solidFill>
                  <a:srgbClr val="272525"/>
                </a:solidFill>
                <a:latin typeface="Inter"/>
                <a:ea typeface="Inter"/>
                <a:cs typeface="Inter"/>
                <a:sym typeface="Inter"/>
              </a:defRPr>
            </a:lvl1pPr>
          </a:lstStyle>
          <a:p>
            <a:r>
              <a:t>Our project is structured into clear phases with defined deliverables to ensure timely completion and effective resource management.</a:t>
            </a:r>
          </a:p>
        </p:txBody>
      </p:sp>
      <p:sp>
        <p:nvSpPr>
          <p:cNvPr id="221" name="Google Shape;222;p24"/>
          <p:cNvSpPr/>
          <p:nvPr/>
        </p:nvSpPr>
        <p:spPr>
          <a:xfrm>
            <a:off x="696039" y="4144683"/>
            <a:ext cx="13238321" cy="22862"/>
          </a:xfrm>
          <a:prstGeom prst="roundRect">
            <a:avLst>
              <a:gd name="adj" fmla="val 50000"/>
            </a:avLst>
          </a:prstGeom>
          <a:solidFill>
            <a:srgbClr val="B2D4E5"/>
          </a:solidFill>
          <a:ln w="12700">
            <a:miter lim="400000"/>
          </a:ln>
        </p:spPr>
        <p:txBody>
          <a:bodyPr lIns="0" tIns="0" rIns="0" bIns="0" anchor="ctr"/>
          <a:lstStyle/>
          <a:p>
            <a:endParaRPr/>
          </a:p>
        </p:txBody>
      </p:sp>
      <p:sp>
        <p:nvSpPr>
          <p:cNvPr id="222" name="Google Shape;223;p24"/>
          <p:cNvSpPr/>
          <p:nvPr/>
        </p:nvSpPr>
        <p:spPr>
          <a:xfrm>
            <a:off x="3932039" y="3747015"/>
            <a:ext cx="22862" cy="397671"/>
          </a:xfrm>
          <a:prstGeom prst="roundRect">
            <a:avLst>
              <a:gd name="adj" fmla="val 50000"/>
            </a:avLst>
          </a:prstGeom>
          <a:solidFill>
            <a:srgbClr val="B2D4E5"/>
          </a:solidFill>
          <a:ln w="12700">
            <a:miter lim="400000"/>
          </a:ln>
        </p:spPr>
        <p:txBody>
          <a:bodyPr lIns="0" tIns="0" rIns="0" bIns="0" anchor="ctr"/>
          <a:lstStyle/>
          <a:p>
            <a:endParaRPr/>
          </a:p>
        </p:txBody>
      </p:sp>
      <p:sp>
        <p:nvSpPr>
          <p:cNvPr id="223" name="Google Shape;224;p24"/>
          <p:cNvSpPr/>
          <p:nvPr/>
        </p:nvSpPr>
        <p:spPr>
          <a:xfrm>
            <a:off x="3868935" y="4070151"/>
            <a:ext cx="149068" cy="149068"/>
          </a:xfrm>
          <a:prstGeom prst="roundRect">
            <a:avLst>
              <a:gd name="adj" fmla="val 50000"/>
            </a:avLst>
          </a:prstGeom>
          <a:solidFill>
            <a:srgbClr val="007EBD"/>
          </a:solidFill>
          <a:ln w="12700">
            <a:miter lim="400000"/>
          </a:ln>
        </p:spPr>
        <p:txBody>
          <a:bodyPr lIns="0" tIns="0" rIns="0" bIns="0" anchor="ctr"/>
          <a:lstStyle/>
          <a:p>
            <a:endParaRPr/>
          </a:p>
        </p:txBody>
      </p:sp>
      <p:sp>
        <p:nvSpPr>
          <p:cNvPr id="224" name="Google Shape;225;p24"/>
          <p:cNvSpPr txBox="1"/>
          <p:nvPr/>
        </p:nvSpPr>
        <p:spPr>
          <a:xfrm>
            <a:off x="220627" y="1861304"/>
            <a:ext cx="2610210" cy="304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a:lnSpc>
                <a:spcPct val="124389"/>
              </a:lnSpc>
              <a:defRPr sz="2000" b="1">
                <a:solidFill>
                  <a:srgbClr val="272525"/>
                </a:solidFill>
                <a:latin typeface="Petrona"/>
                <a:ea typeface="Petrona"/>
                <a:cs typeface="Petrona"/>
                <a:sym typeface="Petrona"/>
              </a:defRPr>
            </a:lvl1pPr>
          </a:lstStyle>
          <a:p>
            <a:r>
              <a:t>Month 1-2</a:t>
            </a:r>
          </a:p>
        </p:txBody>
      </p:sp>
      <p:sp>
        <p:nvSpPr>
          <p:cNvPr id="225" name="Google Shape;226;p24"/>
          <p:cNvSpPr txBox="1"/>
          <p:nvPr/>
        </p:nvSpPr>
        <p:spPr>
          <a:xfrm>
            <a:off x="894872" y="2454592"/>
            <a:ext cx="6097194" cy="22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1290"/>
              </a:lnSpc>
              <a:buClr>
                <a:srgbClr val="272525"/>
              </a:buClr>
              <a:buSzPts val="1500"/>
              <a:buFont typeface="Helvetica"/>
              <a:buChar char="•"/>
              <a:defRPr sz="1500">
                <a:solidFill>
                  <a:srgbClr val="272525"/>
                </a:solidFill>
                <a:latin typeface="Inter"/>
                <a:ea typeface="Inter"/>
                <a:cs typeface="Inter"/>
                <a:sym typeface="Inter"/>
              </a:defRPr>
            </a:lvl1pPr>
          </a:lstStyle>
          <a:p>
            <a:r>
              <a:t>Project planning &amp; literature review</a:t>
            </a:r>
          </a:p>
        </p:txBody>
      </p:sp>
      <p:sp>
        <p:nvSpPr>
          <p:cNvPr id="226" name="Google Shape;227;p24"/>
          <p:cNvSpPr txBox="1"/>
          <p:nvPr/>
        </p:nvSpPr>
        <p:spPr>
          <a:xfrm>
            <a:off x="894872" y="2842260"/>
            <a:ext cx="6097194" cy="22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1290"/>
              </a:lnSpc>
              <a:buClr>
                <a:srgbClr val="272525"/>
              </a:buClr>
              <a:buSzPts val="1500"/>
              <a:buFont typeface="Helvetica"/>
              <a:buChar char="•"/>
              <a:defRPr sz="1500">
                <a:solidFill>
                  <a:srgbClr val="272525"/>
                </a:solidFill>
                <a:latin typeface="Inter"/>
                <a:ea typeface="Inter"/>
                <a:cs typeface="Inter"/>
                <a:sym typeface="Inter"/>
              </a:defRPr>
            </a:lvl1pPr>
          </a:lstStyle>
          <a:p>
            <a:r>
              <a:t>Component procurement (Arduino, sensors)</a:t>
            </a:r>
          </a:p>
        </p:txBody>
      </p:sp>
      <p:sp>
        <p:nvSpPr>
          <p:cNvPr id="227" name="Google Shape;228;p24"/>
          <p:cNvSpPr txBox="1"/>
          <p:nvPr/>
        </p:nvSpPr>
        <p:spPr>
          <a:xfrm>
            <a:off x="894872" y="3229928"/>
            <a:ext cx="6097194" cy="22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1290"/>
              </a:lnSpc>
              <a:buClr>
                <a:srgbClr val="272525"/>
              </a:buClr>
              <a:buSzPts val="1500"/>
              <a:buFont typeface="Helvetica"/>
              <a:buChar char="•"/>
              <a:defRPr sz="1500">
                <a:solidFill>
                  <a:srgbClr val="272525"/>
                </a:solidFill>
                <a:latin typeface="Inter"/>
                <a:ea typeface="Inter"/>
                <a:cs typeface="Inter"/>
                <a:sym typeface="Inter"/>
              </a:defRPr>
            </a:lvl1pPr>
          </a:lstStyle>
          <a:p>
            <a:r>
              <a:t>Phase 1 completion: Data acquisition to Excel</a:t>
            </a:r>
          </a:p>
        </p:txBody>
      </p:sp>
      <p:sp>
        <p:nvSpPr>
          <p:cNvPr id="228" name="Google Shape;229;p24"/>
          <p:cNvSpPr/>
          <p:nvPr/>
        </p:nvSpPr>
        <p:spPr>
          <a:xfrm>
            <a:off x="7303651" y="4144683"/>
            <a:ext cx="22862" cy="397671"/>
          </a:xfrm>
          <a:prstGeom prst="roundRect">
            <a:avLst>
              <a:gd name="adj" fmla="val 50000"/>
            </a:avLst>
          </a:prstGeom>
          <a:solidFill>
            <a:srgbClr val="B2D4E5"/>
          </a:solidFill>
          <a:ln w="12700">
            <a:miter lim="400000"/>
          </a:ln>
        </p:spPr>
        <p:txBody>
          <a:bodyPr lIns="0" tIns="0" rIns="0" bIns="0" anchor="ctr"/>
          <a:lstStyle/>
          <a:p>
            <a:endParaRPr/>
          </a:p>
        </p:txBody>
      </p:sp>
      <p:sp>
        <p:nvSpPr>
          <p:cNvPr id="229" name="Google Shape;230;p24"/>
          <p:cNvSpPr/>
          <p:nvPr/>
        </p:nvSpPr>
        <p:spPr>
          <a:xfrm>
            <a:off x="7240547" y="4070151"/>
            <a:ext cx="149068" cy="149068"/>
          </a:xfrm>
          <a:prstGeom prst="roundRect">
            <a:avLst>
              <a:gd name="adj" fmla="val 50000"/>
            </a:avLst>
          </a:prstGeom>
          <a:solidFill>
            <a:srgbClr val="007EBD"/>
          </a:solidFill>
          <a:ln w="12700">
            <a:miter lim="400000"/>
          </a:ln>
        </p:spPr>
        <p:txBody>
          <a:bodyPr lIns="0" tIns="0" rIns="0" bIns="0" anchor="ctr"/>
          <a:lstStyle/>
          <a:p>
            <a:endParaRPr/>
          </a:p>
        </p:txBody>
      </p:sp>
      <p:sp>
        <p:nvSpPr>
          <p:cNvPr id="230" name="Google Shape;231;p24"/>
          <p:cNvSpPr txBox="1"/>
          <p:nvPr/>
        </p:nvSpPr>
        <p:spPr>
          <a:xfrm>
            <a:off x="6010037" y="4741307"/>
            <a:ext cx="2610209" cy="304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a:lnSpc>
                <a:spcPct val="124389"/>
              </a:lnSpc>
              <a:defRPr sz="2000" b="1">
                <a:solidFill>
                  <a:srgbClr val="272525"/>
                </a:solidFill>
                <a:latin typeface="Petrona"/>
                <a:ea typeface="Petrona"/>
                <a:cs typeface="Petrona"/>
                <a:sym typeface="Petrona"/>
              </a:defRPr>
            </a:lvl1pPr>
          </a:lstStyle>
          <a:p>
            <a:r>
              <a:t>Month 3-4</a:t>
            </a:r>
          </a:p>
        </p:txBody>
      </p:sp>
      <p:sp>
        <p:nvSpPr>
          <p:cNvPr id="231" name="Google Shape;232;p24"/>
          <p:cNvSpPr txBox="1"/>
          <p:nvPr/>
        </p:nvSpPr>
        <p:spPr>
          <a:xfrm>
            <a:off x="4266486" y="5186838"/>
            <a:ext cx="6097312" cy="22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1290"/>
              </a:lnSpc>
              <a:buClr>
                <a:srgbClr val="272525"/>
              </a:buClr>
              <a:buSzPts val="1500"/>
              <a:buFont typeface="Helvetica"/>
              <a:buChar char="•"/>
              <a:defRPr sz="1500">
                <a:solidFill>
                  <a:srgbClr val="272525"/>
                </a:solidFill>
                <a:latin typeface="Inter"/>
                <a:ea typeface="Inter"/>
                <a:cs typeface="Inter"/>
                <a:sym typeface="Inter"/>
              </a:defRPr>
            </a:lvl1pPr>
          </a:lstStyle>
          <a:p>
            <a:r>
              <a:t>Phase 2 completion: Python graphing &amp; calculations</a:t>
            </a:r>
          </a:p>
        </p:txBody>
      </p:sp>
      <p:sp>
        <p:nvSpPr>
          <p:cNvPr id="232" name="Google Shape;233;p24"/>
          <p:cNvSpPr txBox="1"/>
          <p:nvPr/>
        </p:nvSpPr>
        <p:spPr>
          <a:xfrm>
            <a:off x="4266486" y="5574505"/>
            <a:ext cx="6097312" cy="22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1290"/>
              </a:lnSpc>
              <a:buClr>
                <a:srgbClr val="272525"/>
              </a:buClr>
              <a:buSzPts val="1500"/>
              <a:buFont typeface="Helvetica"/>
              <a:buChar char="•"/>
              <a:defRPr sz="1500">
                <a:solidFill>
                  <a:srgbClr val="272525"/>
                </a:solidFill>
                <a:latin typeface="Inter"/>
                <a:ea typeface="Inter"/>
                <a:cs typeface="Inter"/>
                <a:sym typeface="Inter"/>
              </a:defRPr>
            </a:lvl1pPr>
          </a:lstStyle>
          <a:p>
            <a:r>
              <a:t>Arduino integration tests</a:t>
            </a:r>
          </a:p>
        </p:txBody>
      </p:sp>
      <p:sp>
        <p:nvSpPr>
          <p:cNvPr id="233" name="Google Shape;234;p24"/>
          <p:cNvSpPr txBox="1"/>
          <p:nvPr/>
        </p:nvSpPr>
        <p:spPr>
          <a:xfrm>
            <a:off x="4266486" y="5962174"/>
            <a:ext cx="6097312" cy="22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1290"/>
              </a:lnSpc>
              <a:buClr>
                <a:srgbClr val="272525"/>
              </a:buClr>
              <a:buSzPts val="1500"/>
              <a:buFont typeface="Helvetica"/>
              <a:buChar char="•"/>
              <a:defRPr sz="1500">
                <a:solidFill>
                  <a:srgbClr val="272525"/>
                </a:solidFill>
                <a:latin typeface="Inter"/>
                <a:ea typeface="Inter"/>
                <a:cs typeface="Inter"/>
                <a:sym typeface="Inter"/>
              </a:defRPr>
            </a:lvl1pPr>
          </a:lstStyle>
          <a:p>
            <a:r>
              <a:t>GUI framework selection &amp; basic UI wireframing</a:t>
            </a:r>
          </a:p>
        </p:txBody>
      </p:sp>
      <p:sp>
        <p:nvSpPr>
          <p:cNvPr id="234" name="Google Shape;235;p24"/>
          <p:cNvSpPr/>
          <p:nvPr/>
        </p:nvSpPr>
        <p:spPr>
          <a:xfrm>
            <a:off x="10675380" y="3747015"/>
            <a:ext cx="22862" cy="397671"/>
          </a:xfrm>
          <a:prstGeom prst="roundRect">
            <a:avLst>
              <a:gd name="adj" fmla="val 50000"/>
            </a:avLst>
          </a:prstGeom>
          <a:solidFill>
            <a:srgbClr val="B2D4E5"/>
          </a:solidFill>
          <a:ln w="12700">
            <a:miter lim="400000"/>
          </a:ln>
        </p:spPr>
        <p:txBody>
          <a:bodyPr lIns="0" tIns="0" rIns="0" bIns="0" anchor="ctr"/>
          <a:lstStyle/>
          <a:p>
            <a:endParaRPr/>
          </a:p>
        </p:txBody>
      </p:sp>
      <p:sp>
        <p:nvSpPr>
          <p:cNvPr id="235" name="Google Shape;236;p24"/>
          <p:cNvSpPr/>
          <p:nvPr/>
        </p:nvSpPr>
        <p:spPr>
          <a:xfrm>
            <a:off x="10612279" y="4070151"/>
            <a:ext cx="149068" cy="149068"/>
          </a:xfrm>
          <a:prstGeom prst="roundRect">
            <a:avLst>
              <a:gd name="adj" fmla="val 50000"/>
            </a:avLst>
          </a:prstGeom>
          <a:solidFill>
            <a:srgbClr val="007EBD"/>
          </a:solidFill>
          <a:ln w="12700">
            <a:miter lim="400000"/>
          </a:ln>
        </p:spPr>
        <p:txBody>
          <a:bodyPr lIns="0" tIns="0" rIns="0" bIns="0" anchor="ctr"/>
          <a:lstStyle/>
          <a:p>
            <a:endParaRPr/>
          </a:p>
        </p:txBody>
      </p:sp>
      <p:sp>
        <p:nvSpPr>
          <p:cNvPr id="236" name="Google Shape;237;p24"/>
          <p:cNvSpPr txBox="1"/>
          <p:nvPr/>
        </p:nvSpPr>
        <p:spPr>
          <a:xfrm>
            <a:off x="7617008" y="1922798"/>
            <a:ext cx="3354690" cy="304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gn="ctr">
              <a:lnSpc>
                <a:spcPct val="124389"/>
              </a:lnSpc>
              <a:defRPr sz="2000" b="1">
                <a:solidFill>
                  <a:srgbClr val="272525"/>
                </a:solidFill>
                <a:latin typeface="Petrona"/>
                <a:ea typeface="Petrona"/>
                <a:cs typeface="Petrona"/>
                <a:sym typeface="Petrona"/>
              </a:defRPr>
            </a:lvl1pPr>
          </a:lstStyle>
          <a:p>
            <a:r>
              <a:t>Next - Capstone project</a:t>
            </a:r>
          </a:p>
        </p:txBody>
      </p:sp>
      <p:sp>
        <p:nvSpPr>
          <p:cNvPr id="237" name="Google Shape;238;p24"/>
          <p:cNvSpPr txBox="1"/>
          <p:nvPr/>
        </p:nvSpPr>
        <p:spPr>
          <a:xfrm>
            <a:off x="7638215" y="2454592"/>
            <a:ext cx="6097313" cy="22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1290"/>
              </a:lnSpc>
              <a:buClr>
                <a:srgbClr val="272525"/>
              </a:buClr>
              <a:buSzPts val="1500"/>
              <a:buFont typeface="Helvetica"/>
              <a:buChar char="•"/>
              <a:defRPr sz="1500">
                <a:solidFill>
                  <a:srgbClr val="272525"/>
                </a:solidFill>
                <a:latin typeface="Inter"/>
                <a:ea typeface="Inter"/>
                <a:cs typeface="Inter"/>
                <a:sym typeface="Inter"/>
              </a:defRPr>
            </a:lvl1pPr>
          </a:lstStyle>
          <a:p>
            <a:r>
              <a:t>Phase 3 completion: Full GUI development</a:t>
            </a:r>
          </a:p>
        </p:txBody>
      </p:sp>
      <p:sp>
        <p:nvSpPr>
          <p:cNvPr id="238" name="Google Shape;239;p24"/>
          <p:cNvSpPr txBox="1"/>
          <p:nvPr/>
        </p:nvSpPr>
        <p:spPr>
          <a:xfrm>
            <a:off x="7638215" y="2842260"/>
            <a:ext cx="6097313" cy="22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1290"/>
              </a:lnSpc>
              <a:buClr>
                <a:srgbClr val="272525"/>
              </a:buClr>
              <a:buSzPts val="1500"/>
              <a:buFont typeface="Helvetica"/>
              <a:buChar char="•"/>
              <a:defRPr sz="1500">
                <a:solidFill>
                  <a:srgbClr val="272525"/>
                </a:solidFill>
                <a:latin typeface="Inter"/>
                <a:ea typeface="Inter"/>
                <a:cs typeface="Inter"/>
                <a:sym typeface="Inter"/>
              </a:defRPr>
            </a:lvl1pPr>
          </a:lstStyle>
          <a:p>
            <a:r>
              <a:t>System testing &amp; debugging with lab machines</a:t>
            </a:r>
          </a:p>
        </p:txBody>
      </p:sp>
      <p:sp>
        <p:nvSpPr>
          <p:cNvPr id="239" name="Google Shape;240;p24"/>
          <p:cNvSpPr txBox="1"/>
          <p:nvPr/>
        </p:nvSpPr>
        <p:spPr>
          <a:xfrm>
            <a:off x="7638215" y="3229928"/>
            <a:ext cx="6097313" cy="22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marL="342900" indent="-342900">
              <a:lnSpc>
                <a:spcPct val="161290"/>
              </a:lnSpc>
              <a:buClr>
                <a:srgbClr val="272525"/>
              </a:buClr>
              <a:buSzPts val="1500"/>
              <a:buFont typeface="Helvetica"/>
              <a:buChar char="•"/>
              <a:defRPr sz="1500">
                <a:solidFill>
                  <a:srgbClr val="272525"/>
                </a:solidFill>
                <a:latin typeface="Inter"/>
                <a:ea typeface="Inter"/>
                <a:cs typeface="Inter"/>
                <a:sym typeface="Inter"/>
              </a:defRPr>
            </a:lvl1pPr>
          </a:lstStyle>
          <a:p>
            <a:r>
              <a:t>Documentation &amp; user manual preparation</a:t>
            </a:r>
          </a:p>
        </p:txBody>
      </p:sp>
      <p:sp>
        <p:nvSpPr>
          <p:cNvPr id="240" name="Google Shape;241;p24"/>
          <p:cNvSpPr txBox="1"/>
          <p:nvPr/>
        </p:nvSpPr>
        <p:spPr>
          <a:xfrm>
            <a:off x="696039" y="6504027"/>
            <a:ext cx="13238321" cy="22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161290"/>
              </a:lnSpc>
              <a:defRPr sz="1500">
                <a:solidFill>
                  <a:srgbClr val="272525"/>
                </a:solidFill>
                <a:latin typeface="Inter"/>
                <a:ea typeface="Inter"/>
                <a:cs typeface="Inter"/>
                <a:sym typeface="Inter"/>
              </a:defRPr>
            </a:lvl1pPr>
          </a:lstStyle>
          <a:p>
            <a:r>
              <a:t>We are staying in touch with our project faculty and resolving hurdles and problems if any to meet the milestones at the required timeline or earlier</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000000"/>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1527</Words>
  <Application>Microsoft Office PowerPoint</Application>
  <PresentationFormat>Custom</PresentationFormat>
  <Paragraphs>139</Paragraphs>
  <Slides>12</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12</vt:i4>
      </vt:variant>
    </vt:vector>
  </HeadingPairs>
  <TitlesOfParts>
    <vt:vector size="14" baseType="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vijay kumar meena</cp:lastModifiedBy>
  <cp:revision>1</cp:revision>
  <dcterms:modified xsi:type="dcterms:W3CDTF">2025-09-08T08:49:49Z</dcterms:modified>
</cp:coreProperties>
</file>